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432" r:id="rId3"/>
    <p:sldId id="309" r:id="rId4"/>
    <p:sldId id="289" r:id="rId5"/>
    <p:sldId id="290" r:id="rId6"/>
    <p:sldId id="291" r:id="rId7"/>
    <p:sldId id="434" r:id="rId8"/>
    <p:sldId id="422" r:id="rId9"/>
    <p:sldId id="423" r:id="rId10"/>
    <p:sldId id="424" r:id="rId11"/>
    <p:sldId id="293" r:id="rId12"/>
    <p:sldId id="297" r:id="rId13"/>
    <p:sldId id="294" r:id="rId14"/>
    <p:sldId id="292" r:id="rId15"/>
    <p:sldId id="287" r:id="rId16"/>
    <p:sldId id="278" r:id="rId17"/>
    <p:sldId id="425" r:id="rId18"/>
    <p:sldId id="298" r:id="rId19"/>
    <p:sldId id="279" r:id="rId20"/>
    <p:sldId id="300" r:id="rId21"/>
    <p:sldId id="426" r:id="rId22"/>
    <p:sldId id="433" r:id="rId23"/>
    <p:sldId id="26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C76D96-B81E-4665-9143-28D0DEA260FB}" type="datetimeFigureOut">
              <a:rPr lang="en-GB" smtClean="0"/>
              <a:t>24/04/2025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C9A557-19DC-4311-84C9-C197F8E8AB29}" type="slidenum">
              <a:rPr lang="en-GB" smtClean="0"/>
              <a:t>‹#›</a:t>
            </a:fld>
            <a:endParaRPr lang="en-GB"/>
          </a:p>
        </p:txBody>
      </p:sp>
    </p:spTree>
    <p:extLst>
      <p:ext uri="{BB962C8B-B14F-4D97-AF65-F5344CB8AC3E}">
        <p14:creationId xmlns:p14="http://schemas.microsoft.com/office/powerpoint/2010/main" val="1258184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Given the unsustainable imbalances in the economy ---with no political party ready or interested to handle--- our diagnosis says that most of our problems were created because we made ourselves a dependent sub-set of some else’s Economic Statecraft. This could only change if we restore the practice of an autonomous Economic Statecraft of the state of Pakistan.</a:t>
            </a:r>
          </a:p>
          <a:p>
            <a:endParaRPr lang="en-US" dirty="0"/>
          </a:p>
        </p:txBody>
      </p:sp>
      <p:sp>
        <p:nvSpPr>
          <p:cNvPr id="4" name="Slide Number Placeholder 3"/>
          <p:cNvSpPr>
            <a:spLocks noGrp="1"/>
          </p:cNvSpPr>
          <p:nvPr>
            <p:ph type="sldNum" sz="quarter" idx="5"/>
          </p:nvPr>
        </p:nvSpPr>
        <p:spPr/>
        <p:txBody>
          <a:bodyPr/>
          <a:lstStyle/>
          <a:p>
            <a:fld id="{6F3E44F0-20C8-496A-944D-5710505F0280}" type="slidenum">
              <a:rPr lang="en-US" smtClean="0"/>
              <a:t>21</a:t>
            </a:fld>
            <a:endParaRPr lang="en-US"/>
          </a:p>
        </p:txBody>
      </p:sp>
    </p:spTree>
    <p:extLst>
      <p:ext uri="{BB962C8B-B14F-4D97-AF65-F5344CB8AC3E}">
        <p14:creationId xmlns:p14="http://schemas.microsoft.com/office/powerpoint/2010/main" val="3495700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8B3A6-D93E-BC7D-8C9B-1073C5CA27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CC0F040-E9C7-7B26-71AD-E7E05CF4A5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A9E74FD-D1F7-7938-E523-4FF66CCE1821}"/>
              </a:ext>
            </a:extLst>
          </p:cNvPr>
          <p:cNvSpPr>
            <a:spLocks noGrp="1"/>
          </p:cNvSpPr>
          <p:nvPr>
            <p:ph type="dt" sz="half" idx="10"/>
          </p:nvPr>
        </p:nvSpPr>
        <p:spPr/>
        <p:txBody>
          <a:bodyPr/>
          <a:lstStyle/>
          <a:p>
            <a:fld id="{E6A2D8C3-46D7-42CE-90DF-1561FCF7C52C}" type="datetimeFigureOut">
              <a:rPr lang="en-GB" smtClean="0"/>
              <a:t>24/04/2025</a:t>
            </a:fld>
            <a:endParaRPr lang="en-GB"/>
          </a:p>
        </p:txBody>
      </p:sp>
      <p:sp>
        <p:nvSpPr>
          <p:cNvPr id="5" name="Footer Placeholder 4">
            <a:extLst>
              <a:ext uri="{FF2B5EF4-FFF2-40B4-BE49-F238E27FC236}">
                <a16:creationId xmlns:a16="http://schemas.microsoft.com/office/drawing/2014/main" id="{4D99FD8D-5592-D06D-2F06-3F02A23A3F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C78EC8-CCED-5809-F49B-8ACF52706546}"/>
              </a:ext>
            </a:extLst>
          </p:cNvPr>
          <p:cNvSpPr>
            <a:spLocks noGrp="1"/>
          </p:cNvSpPr>
          <p:nvPr>
            <p:ph type="sldNum" sz="quarter" idx="12"/>
          </p:nvPr>
        </p:nvSpPr>
        <p:spPr/>
        <p:txBody>
          <a:bodyPr/>
          <a:lstStyle/>
          <a:p>
            <a:fld id="{B9BF5774-DF91-4D02-84CE-9190F074B51D}" type="slidenum">
              <a:rPr lang="en-GB" smtClean="0"/>
              <a:t>‹#›</a:t>
            </a:fld>
            <a:endParaRPr lang="en-GB"/>
          </a:p>
        </p:txBody>
      </p:sp>
    </p:spTree>
    <p:extLst>
      <p:ext uri="{BB962C8B-B14F-4D97-AF65-F5344CB8AC3E}">
        <p14:creationId xmlns:p14="http://schemas.microsoft.com/office/powerpoint/2010/main" val="1394428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99AD9E-210C-F831-5494-52272434711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7BEC198-3704-D7A3-142B-C7B3A125968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2C6E0F3-A89B-BF40-7E4A-E9715F362816}"/>
              </a:ext>
            </a:extLst>
          </p:cNvPr>
          <p:cNvSpPr>
            <a:spLocks noGrp="1"/>
          </p:cNvSpPr>
          <p:nvPr>
            <p:ph type="dt" sz="half" idx="10"/>
          </p:nvPr>
        </p:nvSpPr>
        <p:spPr/>
        <p:txBody>
          <a:bodyPr/>
          <a:lstStyle/>
          <a:p>
            <a:fld id="{E6A2D8C3-46D7-42CE-90DF-1561FCF7C52C}" type="datetimeFigureOut">
              <a:rPr lang="en-GB" smtClean="0"/>
              <a:t>24/04/2025</a:t>
            </a:fld>
            <a:endParaRPr lang="en-GB"/>
          </a:p>
        </p:txBody>
      </p:sp>
      <p:sp>
        <p:nvSpPr>
          <p:cNvPr id="5" name="Footer Placeholder 4">
            <a:extLst>
              <a:ext uri="{FF2B5EF4-FFF2-40B4-BE49-F238E27FC236}">
                <a16:creationId xmlns:a16="http://schemas.microsoft.com/office/drawing/2014/main" id="{67376BA2-7EF5-FA7C-0121-8D5371F698C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5210D9-5047-D10E-FEB8-93CFF781C6B2}"/>
              </a:ext>
            </a:extLst>
          </p:cNvPr>
          <p:cNvSpPr>
            <a:spLocks noGrp="1"/>
          </p:cNvSpPr>
          <p:nvPr>
            <p:ph type="sldNum" sz="quarter" idx="12"/>
          </p:nvPr>
        </p:nvSpPr>
        <p:spPr/>
        <p:txBody>
          <a:bodyPr/>
          <a:lstStyle/>
          <a:p>
            <a:fld id="{B9BF5774-DF91-4D02-84CE-9190F074B51D}" type="slidenum">
              <a:rPr lang="en-GB" smtClean="0"/>
              <a:t>‹#›</a:t>
            </a:fld>
            <a:endParaRPr lang="en-GB"/>
          </a:p>
        </p:txBody>
      </p:sp>
    </p:spTree>
    <p:extLst>
      <p:ext uri="{BB962C8B-B14F-4D97-AF65-F5344CB8AC3E}">
        <p14:creationId xmlns:p14="http://schemas.microsoft.com/office/powerpoint/2010/main" val="2947985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6F4DC4-1C6E-B588-1C4E-7994D7946B9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6A6BF0D-0604-0639-9893-C6512DE7BE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775E8F-8598-13A7-0502-D7362BA7D743}"/>
              </a:ext>
            </a:extLst>
          </p:cNvPr>
          <p:cNvSpPr>
            <a:spLocks noGrp="1"/>
          </p:cNvSpPr>
          <p:nvPr>
            <p:ph type="dt" sz="half" idx="10"/>
          </p:nvPr>
        </p:nvSpPr>
        <p:spPr/>
        <p:txBody>
          <a:bodyPr/>
          <a:lstStyle/>
          <a:p>
            <a:fld id="{E6A2D8C3-46D7-42CE-90DF-1561FCF7C52C}" type="datetimeFigureOut">
              <a:rPr lang="en-GB" smtClean="0"/>
              <a:t>24/04/2025</a:t>
            </a:fld>
            <a:endParaRPr lang="en-GB"/>
          </a:p>
        </p:txBody>
      </p:sp>
      <p:sp>
        <p:nvSpPr>
          <p:cNvPr id="5" name="Footer Placeholder 4">
            <a:extLst>
              <a:ext uri="{FF2B5EF4-FFF2-40B4-BE49-F238E27FC236}">
                <a16:creationId xmlns:a16="http://schemas.microsoft.com/office/drawing/2014/main" id="{3D25221C-271C-E66D-78CC-EB70C8F85EB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85565A6-E730-2921-B8BE-BA63C910248A}"/>
              </a:ext>
            </a:extLst>
          </p:cNvPr>
          <p:cNvSpPr>
            <a:spLocks noGrp="1"/>
          </p:cNvSpPr>
          <p:nvPr>
            <p:ph type="sldNum" sz="quarter" idx="12"/>
          </p:nvPr>
        </p:nvSpPr>
        <p:spPr/>
        <p:txBody>
          <a:bodyPr/>
          <a:lstStyle/>
          <a:p>
            <a:fld id="{B9BF5774-DF91-4D02-84CE-9190F074B51D}" type="slidenum">
              <a:rPr lang="en-GB" smtClean="0"/>
              <a:t>‹#›</a:t>
            </a:fld>
            <a:endParaRPr lang="en-GB"/>
          </a:p>
        </p:txBody>
      </p:sp>
    </p:spTree>
    <p:extLst>
      <p:ext uri="{BB962C8B-B14F-4D97-AF65-F5344CB8AC3E}">
        <p14:creationId xmlns:p14="http://schemas.microsoft.com/office/powerpoint/2010/main" val="3474369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EB982-752F-CBCD-158A-BEE66DF5B04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A33F0B3-A70E-73A8-AD08-EBA91C31CDC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DD0468-B611-BDDD-F39C-301A235A119D}"/>
              </a:ext>
            </a:extLst>
          </p:cNvPr>
          <p:cNvSpPr>
            <a:spLocks noGrp="1"/>
          </p:cNvSpPr>
          <p:nvPr>
            <p:ph type="dt" sz="half" idx="10"/>
          </p:nvPr>
        </p:nvSpPr>
        <p:spPr/>
        <p:txBody>
          <a:bodyPr/>
          <a:lstStyle/>
          <a:p>
            <a:fld id="{E6A2D8C3-46D7-42CE-90DF-1561FCF7C52C}" type="datetimeFigureOut">
              <a:rPr lang="en-GB" smtClean="0"/>
              <a:t>24/04/2025</a:t>
            </a:fld>
            <a:endParaRPr lang="en-GB"/>
          </a:p>
        </p:txBody>
      </p:sp>
      <p:sp>
        <p:nvSpPr>
          <p:cNvPr id="5" name="Footer Placeholder 4">
            <a:extLst>
              <a:ext uri="{FF2B5EF4-FFF2-40B4-BE49-F238E27FC236}">
                <a16:creationId xmlns:a16="http://schemas.microsoft.com/office/drawing/2014/main" id="{96E78D69-E465-2ED7-43F4-6B10EB8CEC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47F68C-84F2-3C90-87ED-3BC26640761A}"/>
              </a:ext>
            </a:extLst>
          </p:cNvPr>
          <p:cNvSpPr>
            <a:spLocks noGrp="1"/>
          </p:cNvSpPr>
          <p:nvPr>
            <p:ph type="sldNum" sz="quarter" idx="12"/>
          </p:nvPr>
        </p:nvSpPr>
        <p:spPr/>
        <p:txBody>
          <a:bodyPr/>
          <a:lstStyle/>
          <a:p>
            <a:fld id="{B9BF5774-DF91-4D02-84CE-9190F074B51D}" type="slidenum">
              <a:rPr lang="en-GB" smtClean="0"/>
              <a:t>‹#›</a:t>
            </a:fld>
            <a:endParaRPr lang="en-GB"/>
          </a:p>
        </p:txBody>
      </p:sp>
    </p:spTree>
    <p:extLst>
      <p:ext uri="{BB962C8B-B14F-4D97-AF65-F5344CB8AC3E}">
        <p14:creationId xmlns:p14="http://schemas.microsoft.com/office/powerpoint/2010/main" val="3071476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F1EB7-BAB8-ECB8-8B02-A66A43CDFA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DAD34C8-AA1E-EEFD-3F6E-C74DB191ED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11C8F0-9BBE-6FE1-BC06-3D448F5B0B15}"/>
              </a:ext>
            </a:extLst>
          </p:cNvPr>
          <p:cNvSpPr>
            <a:spLocks noGrp="1"/>
          </p:cNvSpPr>
          <p:nvPr>
            <p:ph type="dt" sz="half" idx="10"/>
          </p:nvPr>
        </p:nvSpPr>
        <p:spPr/>
        <p:txBody>
          <a:bodyPr/>
          <a:lstStyle/>
          <a:p>
            <a:fld id="{E6A2D8C3-46D7-42CE-90DF-1561FCF7C52C}" type="datetimeFigureOut">
              <a:rPr lang="en-GB" smtClean="0"/>
              <a:t>24/04/2025</a:t>
            </a:fld>
            <a:endParaRPr lang="en-GB"/>
          </a:p>
        </p:txBody>
      </p:sp>
      <p:sp>
        <p:nvSpPr>
          <p:cNvPr id="5" name="Footer Placeholder 4">
            <a:extLst>
              <a:ext uri="{FF2B5EF4-FFF2-40B4-BE49-F238E27FC236}">
                <a16:creationId xmlns:a16="http://schemas.microsoft.com/office/drawing/2014/main" id="{56D7740E-4F33-5B01-94D3-432419799A1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F27E6B6-0E3D-51BC-A3E6-17C4580102D4}"/>
              </a:ext>
            </a:extLst>
          </p:cNvPr>
          <p:cNvSpPr>
            <a:spLocks noGrp="1"/>
          </p:cNvSpPr>
          <p:nvPr>
            <p:ph type="sldNum" sz="quarter" idx="12"/>
          </p:nvPr>
        </p:nvSpPr>
        <p:spPr/>
        <p:txBody>
          <a:bodyPr/>
          <a:lstStyle/>
          <a:p>
            <a:fld id="{B9BF5774-DF91-4D02-84CE-9190F074B51D}" type="slidenum">
              <a:rPr lang="en-GB" smtClean="0"/>
              <a:t>‹#›</a:t>
            </a:fld>
            <a:endParaRPr lang="en-GB"/>
          </a:p>
        </p:txBody>
      </p:sp>
    </p:spTree>
    <p:extLst>
      <p:ext uri="{BB962C8B-B14F-4D97-AF65-F5344CB8AC3E}">
        <p14:creationId xmlns:p14="http://schemas.microsoft.com/office/powerpoint/2010/main" val="699718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3FA03-5139-9DAC-1AE6-F4EED52C871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5E58801-2388-F80E-BA74-B004A73B9F6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9A1B541-47DE-FB33-7CB0-05EAA0A1708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244B263-4C17-4870-4F70-DA248A5D4C7A}"/>
              </a:ext>
            </a:extLst>
          </p:cNvPr>
          <p:cNvSpPr>
            <a:spLocks noGrp="1"/>
          </p:cNvSpPr>
          <p:nvPr>
            <p:ph type="dt" sz="half" idx="10"/>
          </p:nvPr>
        </p:nvSpPr>
        <p:spPr/>
        <p:txBody>
          <a:bodyPr/>
          <a:lstStyle/>
          <a:p>
            <a:fld id="{E6A2D8C3-46D7-42CE-90DF-1561FCF7C52C}" type="datetimeFigureOut">
              <a:rPr lang="en-GB" smtClean="0"/>
              <a:t>24/04/2025</a:t>
            </a:fld>
            <a:endParaRPr lang="en-GB"/>
          </a:p>
        </p:txBody>
      </p:sp>
      <p:sp>
        <p:nvSpPr>
          <p:cNvPr id="6" name="Footer Placeholder 5">
            <a:extLst>
              <a:ext uri="{FF2B5EF4-FFF2-40B4-BE49-F238E27FC236}">
                <a16:creationId xmlns:a16="http://schemas.microsoft.com/office/drawing/2014/main" id="{27FD7005-E3F7-5FF1-E568-880D0E4E97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3F688A1-8902-9B84-BA44-33DB98630591}"/>
              </a:ext>
            </a:extLst>
          </p:cNvPr>
          <p:cNvSpPr>
            <a:spLocks noGrp="1"/>
          </p:cNvSpPr>
          <p:nvPr>
            <p:ph type="sldNum" sz="quarter" idx="12"/>
          </p:nvPr>
        </p:nvSpPr>
        <p:spPr/>
        <p:txBody>
          <a:bodyPr/>
          <a:lstStyle/>
          <a:p>
            <a:fld id="{B9BF5774-DF91-4D02-84CE-9190F074B51D}" type="slidenum">
              <a:rPr lang="en-GB" smtClean="0"/>
              <a:t>‹#›</a:t>
            </a:fld>
            <a:endParaRPr lang="en-GB"/>
          </a:p>
        </p:txBody>
      </p:sp>
    </p:spTree>
    <p:extLst>
      <p:ext uri="{BB962C8B-B14F-4D97-AF65-F5344CB8AC3E}">
        <p14:creationId xmlns:p14="http://schemas.microsoft.com/office/powerpoint/2010/main" val="2330690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0FBFF-9669-42B2-715D-43869C0C4A2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6A30F79-17F2-77BF-6A70-5CFB53D505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7F97BE5-BC63-E2F1-0825-2B27C89354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1DB9204-D8D2-836D-6B20-6EFBAE91BD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5B8F8BB-C945-3C4D-1117-563F4D3A3D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3483B1F-2ABE-F31F-30AC-7D78D9D01F1B}"/>
              </a:ext>
            </a:extLst>
          </p:cNvPr>
          <p:cNvSpPr>
            <a:spLocks noGrp="1"/>
          </p:cNvSpPr>
          <p:nvPr>
            <p:ph type="dt" sz="half" idx="10"/>
          </p:nvPr>
        </p:nvSpPr>
        <p:spPr/>
        <p:txBody>
          <a:bodyPr/>
          <a:lstStyle/>
          <a:p>
            <a:fld id="{E6A2D8C3-46D7-42CE-90DF-1561FCF7C52C}" type="datetimeFigureOut">
              <a:rPr lang="en-GB" smtClean="0"/>
              <a:t>24/04/2025</a:t>
            </a:fld>
            <a:endParaRPr lang="en-GB"/>
          </a:p>
        </p:txBody>
      </p:sp>
      <p:sp>
        <p:nvSpPr>
          <p:cNvPr id="8" name="Footer Placeholder 7">
            <a:extLst>
              <a:ext uri="{FF2B5EF4-FFF2-40B4-BE49-F238E27FC236}">
                <a16:creationId xmlns:a16="http://schemas.microsoft.com/office/drawing/2014/main" id="{03AAF1B5-D1D1-EA5B-D596-C47334DFCC7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7B28370-8BA5-3081-7B60-026761C750B7}"/>
              </a:ext>
            </a:extLst>
          </p:cNvPr>
          <p:cNvSpPr>
            <a:spLocks noGrp="1"/>
          </p:cNvSpPr>
          <p:nvPr>
            <p:ph type="sldNum" sz="quarter" idx="12"/>
          </p:nvPr>
        </p:nvSpPr>
        <p:spPr/>
        <p:txBody>
          <a:bodyPr/>
          <a:lstStyle/>
          <a:p>
            <a:fld id="{B9BF5774-DF91-4D02-84CE-9190F074B51D}" type="slidenum">
              <a:rPr lang="en-GB" smtClean="0"/>
              <a:t>‹#›</a:t>
            </a:fld>
            <a:endParaRPr lang="en-GB"/>
          </a:p>
        </p:txBody>
      </p:sp>
    </p:spTree>
    <p:extLst>
      <p:ext uri="{BB962C8B-B14F-4D97-AF65-F5344CB8AC3E}">
        <p14:creationId xmlns:p14="http://schemas.microsoft.com/office/powerpoint/2010/main" val="542746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A18BC-2C0F-433C-398F-A049B64EA8B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80A7CFC-9F9F-EF02-1F2A-6F7C5BEBA81E}"/>
              </a:ext>
            </a:extLst>
          </p:cNvPr>
          <p:cNvSpPr>
            <a:spLocks noGrp="1"/>
          </p:cNvSpPr>
          <p:nvPr>
            <p:ph type="dt" sz="half" idx="10"/>
          </p:nvPr>
        </p:nvSpPr>
        <p:spPr/>
        <p:txBody>
          <a:bodyPr/>
          <a:lstStyle/>
          <a:p>
            <a:fld id="{E6A2D8C3-46D7-42CE-90DF-1561FCF7C52C}" type="datetimeFigureOut">
              <a:rPr lang="en-GB" smtClean="0"/>
              <a:t>24/04/2025</a:t>
            </a:fld>
            <a:endParaRPr lang="en-GB"/>
          </a:p>
        </p:txBody>
      </p:sp>
      <p:sp>
        <p:nvSpPr>
          <p:cNvPr id="4" name="Footer Placeholder 3">
            <a:extLst>
              <a:ext uri="{FF2B5EF4-FFF2-40B4-BE49-F238E27FC236}">
                <a16:creationId xmlns:a16="http://schemas.microsoft.com/office/drawing/2014/main" id="{D41ACFA4-E849-6865-C266-C6630804F46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FC4083C-BBC5-095E-B0DA-5AFA9E8A4FBF}"/>
              </a:ext>
            </a:extLst>
          </p:cNvPr>
          <p:cNvSpPr>
            <a:spLocks noGrp="1"/>
          </p:cNvSpPr>
          <p:nvPr>
            <p:ph type="sldNum" sz="quarter" idx="12"/>
          </p:nvPr>
        </p:nvSpPr>
        <p:spPr/>
        <p:txBody>
          <a:bodyPr/>
          <a:lstStyle/>
          <a:p>
            <a:fld id="{B9BF5774-DF91-4D02-84CE-9190F074B51D}" type="slidenum">
              <a:rPr lang="en-GB" smtClean="0"/>
              <a:t>‹#›</a:t>
            </a:fld>
            <a:endParaRPr lang="en-GB"/>
          </a:p>
        </p:txBody>
      </p:sp>
    </p:spTree>
    <p:extLst>
      <p:ext uri="{BB962C8B-B14F-4D97-AF65-F5344CB8AC3E}">
        <p14:creationId xmlns:p14="http://schemas.microsoft.com/office/powerpoint/2010/main" val="983521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0A2934-6762-AF43-4DB3-2389326BB19E}"/>
              </a:ext>
            </a:extLst>
          </p:cNvPr>
          <p:cNvSpPr>
            <a:spLocks noGrp="1"/>
          </p:cNvSpPr>
          <p:nvPr>
            <p:ph type="dt" sz="half" idx="10"/>
          </p:nvPr>
        </p:nvSpPr>
        <p:spPr/>
        <p:txBody>
          <a:bodyPr/>
          <a:lstStyle/>
          <a:p>
            <a:fld id="{E6A2D8C3-46D7-42CE-90DF-1561FCF7C52C}" type="datetimeFigureOut">
              <a:rPr lang="en-GB" smtClean="0"/>
              <a:t>24/04/2025</a:t>
            </a:fld>
            <a:endParaRPr lang="en-GB"/>
          </a:p>
        </p:txBody>
      </p:sp>
      <p:sp>
        <p:nvSpPr>
          <p:cNvPr id="3" name="Footer Placeholder 2">
            <a:extLst>
              <a:ext uri="{FF2B5EF4-FFF2-40B4-BE49-F238E27FC236}">
                <a16:creationId xmlns:a16="http://schemas.microsoft.com/office/drawing/2014/main" id="{3ADA5C53-43A1-8F5D-6938-A87CC877175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63A176-A4D9-AB44-1A61-8F4969F68986}"/>
              </a:ext>
            </a:extLst>
          </p:cNvPr>
          <p:cNvSpPr>
            <a:spLocks noGrp="1"/>
          </p:cNvSpPr>
          <p:nvPr>
            <p:ph type="sldNum" sz="quarter" idx="12"/>
          </p:nvPr>
        </p:nvSpPr>
        <p:spPr/>
        <p:txBody>
          <a:bodyPr/>
          <a:lstStyle/>
          <a:p>
            <a:fld id="{B9BF5774-DF91-4D02-84CE-9190F074B51D}" type="slidenum">
              <a:rPr lang="en-GB" smtClean="0"/>
              <a:t>‹#›</a:t>
            </a:fld>
            <a:endParaRPr lang="en-GB"/>
          </a:p>
        </p:txBody>
      </p:sp>
    </p:spTree>
    <p:extLst>
      <p:ext uri="{BB962C8B-B14F-4D97-AF65-F5344CB8AC3E}">
        <p14:creationId xmlns:p14="http://schemas.microsoft.com/office/powerpoint/2010/main" val="2280307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72B18-B0B8-A4A9-4D1A-71FCAEA1A8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35273EC-69D4-380A-3B67-0427DDE034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962251C-8312-250C-B00A-59DE3DC933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9F9919-C2AE-7975-7B34-2745968FB591}"/>
              </a:ext>
            </a:extLst>
          </p:cNvPr>
          <p:cNvSpPr>
            <a:spLocks noGrp="1"/>
          </p:cNvSpPr>
          <p:nvPr>
            <p:ph type="dt" sz="half" idx="10"/>
          </p:nvPr>
        </p:nvSpPr>
        <p:spPr/>
        <p:txBody>
          <a:bodyPr/>
          <a:lstStyle/>
          <a:p>
            <a:fld id="{E6A2D8C3-46D7-42CE-90DF-1561FCF7C52C}" type="datetimeFigureOut">
              <a:rPr lang="en-GB" smtClean="0"/>
              <a:t>24/04/2025</a:t>
            </a:fld>
            <a:endParaRPr lang="en-GB"/>
          </a:p>
        </p:txBody>
      </p:sp>
      <p:sp>
        <p:nvSpPr>
          <p:cNvPr id="6" name="Footer Placeholder 5">
            <a:extLst>
              <a:ext uri="{FF2B5EF4-FFF2-40B4-BE49-F238E27FC236}">
                <a16:creationId xmlns:a16="http://schemas.microsoft.com/office/drawing/2014/main" id="{7A78EA8E-771C-60EC-EE26-2989E105E68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AA3DCE-B071-20BA-D8B8-52745C93F300}"/>
              </a:ext>
            </a:extLst>
          </p:cNvPr>
          <p:cNvSpPr>
            <a:spLocks noGrp="1"/>
          </p:cNvSpPr>
          <p:nvPr>
            <p:ph type="sldNum" sz="quarter" idx="12"/>
          </p:nvPr>
        </p:nvSpPr>
        <p:spPr/>
        <p:txBody>
          <a:bodyPr/>
          <a:lstStyle/>
          <a:p>
            <a:fld id="{B9BF5774-DF91-4D02-84CE-9190F074B51D}" type="slidenum">
              <a:rPr lang="en-GB" smtClean="0"/>
              <a:t>‹#›</a:t>
            </a:fld>
            <a:endParaRPr lang="en-GB"/>
          </a:p>
        </p:txBody>
      </p:sp>
    </p:spTree>
    <p:extLst>
      <p:ext uri="{BB962C8B-B14F-4D97-AF65-F5344CB8AC3E}">
        <p14:creationId xmlns:p14="http://schemas.microsoft.com/office/powerpoint/2010/main" val="1213518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6BF5A-C04A-23F1-0F0A-BB1F752EF2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358AEE4-E9D5-74C9-C485-EDC9261A34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E3B9FE9-668B-D146-D71B-8B8F583442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FA69B2-2A17-64B7-BD94-278A19339FA7}"/>
              </a:ext>
            </a:extLst>
          </p:cNvPr>
          <p:cNvSpPr>
            <a:spLocks noGrp="1"/>
          </p:cNvSpPr>
          <p:nvPr>
            <p:ph type="dt" sz="half" idx="10"/>
          </p:nvPr>
        </p:nvSpPr>
        <p:spPr/>
        <p:txBody>
          <a:bodyPr/>
          <a:lstStyle/>
          <a:p>
            <a:fld id="{E6A2D8C3-46D7-42CE-90DF-1561FCF7C52C}" type="datetimeFigureOut">
              <a:rPr lang="en-GB" smtClean="0"/>
              <a:t>24/04/2025</a:t>
            </a:fld>
            <a:endParaRPr lang="en-GB"/>
          </a:p>
        </p:txBody>
      </p:sp>
      <p:sp>
        <p:nvSpPr>
          <p:cNvPr id="6" name="Footer Placeholder 5">
            <a:extLst>
              <a:ext uri="{FF2B5EF4-FFF2-40B4-BE49-F238E27FC236}">
                <a16:creationId xmlns:a16="http://schemas.microsoft.com/office/drawing/2014/main" id="{00340F37-AD28-E207-20A0-6D6317C393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3D5A64F-BA64-94F9-FDF1-46DB70C3B38B}"/>
              </a:ext>
            </a:extLst>
          </p:cNvPr>
          <p:cNvSpPr>
            <a:spLocks noGrp="1"/>
          </p:cNvSpPr>
          <p:nvPr>
            <p:ph type="sldNum" sz="quarter" idx="12"/>
          </p:nvPr>
        </p:nvSpPr>
        <p:spPr/>
        <p:txBody>
          <a:bodyPr/>
          <a:lstStyle/>
          <a:p>
            <a:fld id="{B9BF5774-DF91-4D02-84CE-9190F074B51D}" type="slidenum">
              <a:rPr lang="en-GB" smtClean="0"/>
              <a:t>‹#›</a:t>
            </a:fld>
            <a:endParaRPr lang="en-GB"/>
          </a:p>
        </p:txBody>
      </p:sp>
    </p:spTree>
    <p:extLst>
      <p:ext uri="{BB962C8B-B14F-4D97-AF65-F5344CB8AC3E}">
        <p14:creationId xmlns:p14="http://schemas.microsoft.com/office/powerpoint/2010/main" val="2335321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2CCA1B-1D9D-B7C5-6792-1B4BCBB80F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4D5F36C-83DE-44DB-796A-CF839613CB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3B6F7FA-E6CE-4668-C044-13CD03A4D4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A2D8C3-46D7-42CE-90DF-1561FCF7C52C}" type="datetimeFigureOut">
              <a:rPr lang="en-GB" smtClean="0"/>
              <a:t>24/04/2025</a:t>
            </a:fld>
            <a:endParaRPr lang="en-GB"/>
          </a:p>
        </p:txBody>
      </p:sp>
      <p:sp>
        <p:nvSpPr>
          <p:cNvPr id="5" name="Footer Placeholder 4">
            <a:extLst>
              <a:ext uri="{FF2B5EF4-FFF2-40B4-BE49-F238E27FC236}">
                <a16:creationId xmlns:a16="http://schemas.microsoft.com/office/drawing/2014/main" id="{F7F12E65-86BA-4F98-DC80-30DAA60C48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D79B98F-6214-229A-EF01-690C9211FB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BF5774-DF91-4D02-84CE-9190F074B51D}" type="slidenum">
              <a:rPr lang="en-GB" smtClean="0"/>
              <a:t>‹#›</a:t>
            </a:fld>
            <a:endParaRPr lang="en-GB"/>
          </a:p>
        </p:txBody>
      </p:sp>
    </p:spTree>
    <p:extLst>
      <p:ext uri="{BB962C8B-B14F-4D97-AF65-F5344CB8AC3E}">
        <p14:creationId xmlns:p14="http://schemas.microsoft.com/office/powerpoint/2010/main" val="3644359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A2278-2953-5107-F4F9-2038E7A1E036}"/>
              </a:ext>
            </a:extLst>
          </p:cNvPr>
          <p:cNvSpPr>
            <a:spLocks noGrp="1"/>
          </p:cNvSpPr>
          <p:nvPr>
            <p:ph type="ctrTitle"/>
          </p:nvPr>
        </p:nvSpPr>
        <p:spPr>
          <a:xfrm>
            <a:off x="1524000" y="1122363"/>
            <a:ext cx="9144000" cy="1522363"/>
          </a:xfrm>
        </p:spPr>
        <p:txBody>
          <a:bodyPr>
            <a:normAutofit/>
          </a:bodyPr>
          <a:lstStyle/>
          <a:p>
            <a:r>
              <a:rPr lang="en-US" sz="3600" b="1" dirty="0"/>
              <a:t>Role of TIOs in helping Pakistan develop better industrial development policies and practices</a:t>
            </a:r>
            <a:endParaRPr lang="en-GB" dirty="0"/>
          </a:p>
        </p:txBody>
      </p:sp>
      <p:sp>
        <p:nvSpPr>
          <p:cNvPr id="3" name="Subtitle 2">
            <a:extLst>
              <a:ext uri="{FF2B5EF4-FFF2-40B4-BE49-F238E27FC236}">
                <a16:creationId xmlns:a16="http://schemas.microsoft.com/office/drawing/2014/main" id="{8B575087-D7F0-445A-C2A9-42CE9D9A0709}"/>
              </a:ext>
            </a:extLst>
          </p:cNvPr>
          <p:cNvSpPr>
            <a:spLocks noGrp="1"/>
          </p:cNvSpPr>
          <p:nvPr>
            <p:ph type="subTitle" idx="1"/>
          </p:nvPr>
        </p:nvSpPr>
        <p:spPr/>
        <p:txBody>
          <a:bodyPr>
            <a:normAutofit lnSpcReduction="10000"/>
          </a:bodyPr>
          <a:lstStyle/>
          <a:p>
            <a:r>
              <a:rPr lang="en-US" dirty="0"/>
              <a:t>Dr. Safdar Sohail</a:t>
            </a:r>
          </a:p>
          <a:p>
            <a:r>
              <a:rPr lang="en-US" dirty="0"/>
              <a:t>Executive Director Social Protection Resource Centre, Islamabad</a:t>
            </a:r>
          </a:p>
          <a:p>
            <a:r>
              <a:rPr lang="en-GB" dirty="0"/>
              <a:t>24.04.2025</a:t>
            </a:r>
          </a:p>
          <a:p>
            <a:r>
              <a:rPr lang="en-GB" dirty="0"/>
              <a:t>Pakistan Institute of Trade and Development, Islamabad</a:t>
            </a:r>
          </a:p>
        </p:txBody>
      </p:sp>
    </p:spTree>
    <p:extLst>
      <p:ext uri="{BB962C8B-B14F-4D97-AF65-F5344CB8AC3E}">
        <p14:creationId xmlns:p14="http://schemas.microsoft.com/office/powerpoint/2010/main" val="1864033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E6DF6-1E9D-4A02-07B8-E9E4B7FC5B37}"/>
              </a:ext>
            </a:extLst>
          </p:cNvPr>
          <p:cNvSpPr>
            <a:spLocks noGrp="1"/>
          </p:cNvSpPr>
          <p:nvPr>
            <p:ph type="title"/>
          </p:nvPr>
        </p:nvSpPr>
        <p:spPr/>
        <p:txBody>
          <a:bodyPr>
            <a:normAutofit/>
          </a:bodyPr>
          <a:lstStyle/>
          <a:p>
            <a:r>
              <a:rPr lang="en-US" sz="3600" b="1" spc="-50" dirty="0">
                <a:solidFill>
                  <a:srgbClr val="282624"/>
                </a:solidFill>
                <a:latin typeface="Calibri" panose="020F0502020204030204" pitchFamily="34" charset="0"/>
                <a:ea typeface="Calibri" panose="020F0502020204030204" pitchFamily="34" charset="0"/>
                <a:cs typeface="Times New Roman" panose="02020603050405020304" pitchFamily="18" charset="0"/>
              </a:rPr>
              <a:t>Evolution of Economic Statecraft since WW II to 2016</a:t>
            </a:r>
            <a:endParaRPr lang="en-US" sz="3600" b="1" dirty="0"/>
          </a:p>
        </p:txBody>
      </p:sp>
      <p:graphicFrame>
        <p:nvGraphicFramePr>
          <p:cNvPr id="4" name="Table 4">
            <a:extLst>
              <a:ext uri="{FF2B5EF4-FFF2-40B4-BE49-F238E27FC236}">
                <a16:creationId xmlns:a16="http://schemas.microsoft.com/office/drawing/2014/main" id="{BA9158B8-4622-FBC4-5026-D41FF776636D}"/>
              </a:ext>
            </a:extLst>
          </p:cNvPr>
          <p:cNvGraphicFramePr>
            <a:graphicFrameLocks noGrp="1"/>
          </p:cNvGraphicFramePr>
          <p:nvPr>
            <p:ph idx="1"/>
          </p:nvPr>
        </p:nvGraphicFramePr>
        <p:xfrm>
          <a:off x="1981200" y="1600201"/>
          <a:ext cx="8229600" cy="4669971"/>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1867397825"/>
                    </a:ext>
                  </a:extLst>
                </a:gridCol>
                <a:gridCol w="4114800">
                  <a:extLst>
                    <a:ext uri="{9D8B030D-6E8A-4147-A177-3AD203B41FA5}">
                      <a16:colId xmlns:a16="http://schemas.microsoft.com/office/drawing/2014/main" val="3179606146"/>
                    </a:ext>
                  </a:extLst>
                </a:gridCol>
              </a:tblGrid>
              <a:tr h="1045029">
                <a:tc>
                  <a:txBody>
                    <a:bodyPr/>
                    <a:lstStyle/>
                    <a:p>
                      <a:pPr algn="ctr"/>
                      <a:r>
                        <a:rPr lang="en-US" sz="2800" dirty="0"/>
                        <a:t>Economic Statecraft</a:t>
                      </a:r>
                    </a:p>
                  </a:txBody>
                  <a:tcPr/>
                </a:tc>
                <a:tc>
                  <a:txBody>
                    <a:bodyPr/>
                    <a:lstStyle/>
                    <a:p>
                      <a:pPr algn="ctr"/>
                      <a:r>
                        <a:rPr lang="en-US" sz="2800" dirty="0"/>
                        <a:t>Financial Statecraft</a:t>
                      </a:r>
                    </a:p>
                  </a:txBody>
                  <a:tcPr/>
                </a:tc>
                <a:extLst>
                  <a:ext uri="{0D108BD9-81ED-4DB2-BD59-A6C34878D82A}">
                    <a16:rowId xmlns:a16="http://schemas.microsoft.com/office/drawing/2014/main" val="2115102939"/>
                  </a:ext>
                </a:extLst>
              </a:tr>
              <a:tr h="3624942">
                <a:tc>
                  <a:txBody>
                    <a:bodyPr/>
                    <a:lstStyle/>
                    <a:p>
                      <a:r>
                        <a:rPr lang="en-US" sz="2400" b="1" dirty="0"/>
                        <a:t>1. Trade, Privileges, Tariffs and Quotas</a:t>
                      </a:r>
                    </a:p>
                    <a:p>
                      <a:endParaRPr lang="en-US" sz="2400" b="1" dirty="0"/>
                    </a:p>
                    <a:p>
                      <a:r>
                        <a:rPr lang="en-US" sz="2400" b="1" dirty="0"/>
                        <a:t>2. Trade Sanctions on States</a:t>
                      </a:r>
                    </a:p>
                    <a:p>
                      <a:endParaRPr lang="en-US" sz="2400" b="1" dirty="0"/>
                    </a:p>
                    <a:p>
                      <a:r>
                        <a:rPr lang="en-US" sz="2400" b="1" dirty="0"/>
                        <a:t>3.Foreign Aid</a:t>
                      </a:r>
                    </a:p>
                    <a:p>
                      <a:endParaRPr lang="en-US" sz="2400" b="1" dirty="0"/>
                    </a:p>
                    <a:p>
                      <a:endParaRPr lang="en-US" sz="2400" b="1" dirty="0"/>
                    </a:p>
                    <a:p>
                      <a:r>
                        <a:rPr lang="en-US" sz="2400" b="1" dirty="0"/>
                        <a:t>4. Regional Trade Agreements</a:t>
                      </a:r>
                    </a:p>
                  </a:txBody>
                  <a:tcPr/>
                </a:tc>
                <a:tc>
                  <a:txBody>
                    <a:bodyPr/>
                    <a:lstStyle/>
                    <a:p>
                      <a:r>
                        <a:rPr lang="en-US" sz="2400" b="1" dirty="0"/>
                        <a:t>1. Capital Flow Guarantees and Restrictions</a:t>
                      </a:r>
                    </a:p>
                    <a:p>
                      <a:r>
                        <a:rPr lang="en-US" sz="2400" b="1" dirty="0"/>
                        <a:t>2. Financial Sanctions on Non-State Actors</a:t>
                      </a:r>
                    </a:p>
                    <a:p>
                      <a:endParaRPr lang="en-US" sz="2400" b="1" dirty="0"/>
                    </a:p>
                    <a:p>
                      <a:r>
                        <a:rPr lang="en-US" sz="2400" b="1" dirty="0"/>
                        <a:t>3. Underwriting Foreign Debt in a currency crisis</a:t>
                      </a:r>
                    </a:p>
                    <a:p>
                      <a:endParaRPr lang="en-US" sz="2400" b="1" dirty="0"/>
                    </a:p>
                    <a:p>
                      <a:r>
                        <a:rPr lang="en-US" sz="2400" b="1" dirty="0"/>
                        <a:t>4. Currency Unions</a:t>
                      </a:r>
                    </a:p>
                  </a:txBody>
                  <a:tcPr/>
                </a:tc>
                <a:extLst>
                  <a:ext uri="{0D108BD9-81ED-4DB2-BD59-A6C34878D82A}">
                    <a16:rowId xmlns:a16="http://schemas.microsoft.com/office/drawing/2014/main" val="3865375208"/>
                  </a:ext>
                </a:extLst>
              </a:tr>
            </a:tbl>
          </a:graphicData>
        </a:graphic>
      </p:graphicFrame>
    </p:spTree>
    <p:extLst>
      <p:ext uri="{BB962C8B-B14F-4D97-AF65-F5344CB8AC3E}">
        <p14:creationId xmlns:p14="http://schemas.microsoft.com/office/powerpoint/2010/main" val="3228095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56B26-7268-1F0B-F701-2ADD9309EABE}"/>
              </a:ext>
            </a:extLst>
          </p:cNvPr>
          <p:cNvSpPr>
            <a:spLocks noGrp="1"/>
          </p:cNvSpPr>
          <p:nvPr>
            <p:ph type="title"/>
          </p:nvPr>
        </p:nvSpPr>
        <p:spPr/>
        <p:txBody>
          <a:bodyPr/>
          <a:lstStyle/>
          <a:p>
            <a:r>
              <a:rPr lang="en-US" dirty="0"/>
              <a:t>New Financial Statecraft</a:t>
            </a:r>
          </a:p>
        </p:txBody>
      </p:sp>
      <p:sp>
        <p:nvSpPr>
          <p:cNvPr id="3" name="Content Placeholder 2">
            <a:extLst>
              <a:ext uri="{FF2B5EF4-FFF2-40B4-BE49-F238E27FC236}">
                <a16:creationId xmlns:a16="http://schemas.microsoft.com/office/drawing/2014/main" id="{CEA75F7F-B118-798D-871B-C6DA46F8FEDC}"/>
              </a:ext>
            </a:extLst>
          </p:cNvPr>
          <p:cNvSpPr>
            <a:spLocks noGrp="1"/>
          </p:cNvSpPr>
          <p:nvPr>
            <p:ph idx="1"/>
          </p:nvPr>
        </p:nvSpPr>
        <p:spPr/>
        <p:txBody>
          <a:bodyPr>
            <a:normAutofit/>
          </a:bodyPr>
          <a:lstStyle/>
          <a:p>
            <a:pPr marL="0" indent="0" algn="just">
              <a:buNone/>
            </a:pPr>
            <a:r>
              <a:rPr lang="en-US" sz="2000" b="1" dirty="0">
                <a:latin typeface="Times New Roman" panose="02020603050405020304" pitchFamily="18" charset="0"/>
                <a:cs typeface="Times New Roman" panose="02020603050405020304" pitchFamily="18" charset="0"/>
              </a:rPr>
              <a:t>T</a:t>
            </a:r>
            <a:r>
              <a:rPr lang="en-US" sz="2000" b="1" i="0" u="none" strike="noStrike" baseline="0" dirty="0">
                <a:latin typeface="Times New Roman" panose="02020603050405020304" pitchFamily="18" charset="0"/>
                <a:cs typeface="Times New Roman" panose="02020603050405020304" pitchFamily="18" charset="0"/>
              </a:rPr>
              <a:t>rade is not the only way in which nations interact with each other economically. Whereas influencing international trade flows has long been and continues to be an important political objective and tool, another form of international economic exchange has risen to a level of much greater macroeconomic significance and political concern over the past two decades. This is the purchase and sale of financial assets—such as bonds, stocks, and derivative contracts—across borders, an activity whose growth has vastly outpaced that of traditional trade. Nearly $2 trillion worth of currency now moves cross-border everyday, roughly 90 percent of which is accounted for by financial flows unrelated to trade in goods and services—a stunning inversion of the figures in 1970, when 90 percent of international transactions were accounted for by trade. </a:t>
            </a:r>
          </a:p>
          <a:p>
            <a:pPr marL="0" indent="0" algn="just">
              <a:buNone/>
            </a:pPr>
            <a:r>
              <a:rPr lang="en-US" sz="2000" b="1" i="1" u="none" strike="noStrike" baseline="0" dirty="0">
                <a:latin typeface="Times New Roman" panose="02020603050405020304" pitchFamily="18" charset="0"/>
                <a:cs typeface="Times New Roman" panose="02020603050405020304" pitchFamily="18" charset="0"/>
              </a:rPr>
              <a:t>Financial statecraft comprises those aspects of economic statecraft that are directed at influencing capital flows. </a:t>
            </a:r>
            <a:r>
              <a:rPr lang="en-US" sz="2000" b="1" i="0" u="none" strike="noStrike" baseline="0" dirty="0">
                <a:latin typeface="Times New Roman" panose="02020603050405020304" pitchFamily="18" charset="0"/>
                <a:cs typeface="Times New Roman" panose="02020603050405020304" pitchFamily="18" charset="0"/>
              </a:rPr>
              <a:t>These efforts involve harnessing financial institutions to achieve certain foreign policy objectives.</a:t>
            </a:r>
          </a:p>
          <a:p>
            <a:pPr marL="0" indent="0" algn="r">
              <a:buNone/>
            </a:pPr>
            <a:r>
              <a:rPr lang="en-US" sz="2000" b="1" dirty="0">
                <a:latin typeface="Times New Roman" panose="02020603050405020304" pitchFamily="18" charset="0"/>
                <a:cs typeface="Times New Roman" panose="02020603050405020304" pitchFamily="18" charset="0"/>
              </a:rPr>
              <a:t>[</a:t>
            </a:r>
            <a:r>
              <a:rPr lang="en-US" sz="2000" b="1" dirty="0" err="1">
                <a:latin typeface="Times New Roman" panose="02020603050405020304" pitchFamily="18" charset="0"/>
                <a:cs typeface="Times New Roman" panose="02020603050405020304" pitchFamily="18" charset="0"/>
              </a:rPr>
              <a:t>Steil</a:t>
            </a:r>
            <a:r>
              <a:rPr lang="en-US" sz="2000" b="1" dirty="0">
                <a:latin typeface="Times New Roman" panose="02020603050405020304" pitchFamily="18" charset="0"/>
                <a:cs typeface="Times New Roman" panose="02020603050405020304" pitchFamily="18" charset="0"/>
              </a:rPr>
              <a:t> &amp; </a:t>
            </a:r>
            <a:r>
              <a:rPr lang="en-US" sz="2000" b="1" dirty="0" err="1">
                <a:latin typeface="Times New Roman" panose="02020603050405020304" pitchFamily="18" charset="0"/>
                <a:cs typeface="Times New Roman" panose="02020603050405020304" pitchFamily="18" charset="0"/>
              </a:rPr>
              <a:t>Littan</a:t>
            </a:r>
            <a:r>
              <a:rPr lang="en-US" sz="2000" b="1" dirty="0">
                <a:latin typeface="Times New Roman" panose="02020603050405020304" pitchFamily="18" charset="0"/>
                <a:cs typeface="Times New Roman" panose="02020603050405020304" pitchFamily="18" charset="0"/>
              </a:rPr>
              <a:t>, Financial Statecraft, 2008] </a:t>
            </a:r>
          </a:p>
        </p:txBody>
      </p:sp>
    </p:spTree>
    <p:extLst>
      <p:ext uri="{BB962C8B-B14F-4D97-AF65-F5344CB8AC3E}">
        <p14:creationId xmlns:p14="http://schemas.microsoft.com/office/powerpoint/2010/main" val="3686313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GB" dirty="0"/>
              <a:t>US Trade in Goods and Services </a:t>
            </a:r>
            <a:r>
              <a:rPr lang="en-GB" dirty="0" err="1"/>
              <a:t>vs</a:t>
            </a:r>
            <a:r>
              <a:rPr lang="en-GB" dirty="0"/>
              <a:t> Long Term Trade</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310019" y="1600201"/>
            <a:ext cx="5571963"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4080944" y="6247364"/>
            <a:ext cx="5040560" cy="400110"/>
          </a:xfrm>
          <a:prstGeom prst="rect">
            <a:avLst/>
          </a:prstGeom>
          <a:noFill/>
        </p:spPr>
        <p:txBody>
          <a:bodyPr wrap="square" rtlCol="0">
            <a:spAutoFit/>
          </a:bodyPr>
          <a:lstStyle/>
          <a:p>
            <a:r>
              <a:rPr lang="en-GB" sz="1000" dirty="0">
                <a:latin typeface="Times New Roman" pitchFamily="18" charset="0"/>
                <a:cs typeface="Times New Roman" pitchFamily="18" charset="0"/>
              </a:rPr>
              <a:t>Source: Benn </a:t>
            </a:r>
            <a:r>
              <a:rPr lang="en-GB" sz="1000" dirty="0" err="1">
                <a:latin typeface="Times New Roman" pitchFamily="18" charset="0"/>
                <a:cs typeface="Times New Roman" pitchFamily="18" charset="0"/>
              </a:rPr>
              <a:t>Steil</a:t>
            </a:r>
            <a:r>
              <a:rPr lang="en-GB" sz="1000" dirty="0">
                <a:latin typeface="Times New Roman" pitchFamily="18" charset="0"/>
                <a:cs typeface="Times New Roman" pitchFamily="18" charset="0"/>
              </a:rPr>
              <a:t>, &amp; </a:t>
            </a:r>
            <a:r>
              <a:rPr lang="en-GB" sz="1000" dirty="0" err="1">
                <a:latin typeface="Times New Roman" pitchFamily="18" charset="0"/>
                <a:cs typeface="Times New Roman" pitchFamily="18" charset="0"/>
              </a:rPr>
              <a:t>Litan</a:t>
            </a:r>
            <a:r>
              <a:rPr lang="en-GB" sz="1000" dirty="0">
                <a:latin typeface="Times New Roman" pitchFamily="18" charset="0"/>
                <a:cs typeface="Times New Roman" pitchFamily="18" charset="0"/>
              </a:rPr>
              <a:t>, R. E. (2008). Financial statecraft : role of financial markets in American foreign policy. New Haven, Conn. ; London: Yale University Press.</a:t>
            </a:r>
          </a:p>
        </p:txBody>
      </p:sp>
    </p:spTree>
    <p:extLst>
      <p:ext uri="{BB962C8B-B14F-4D97-AF65-F5344CB8AC3E}">
        <p14:creationId xmlns:p14="http://schemas.microsoft.com/office/powerpoint/2010/main" val="40897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948FC-5961-D2F6-A65B-664496739C0A}"/>
              </a:ext>
            </a:extLst>
          </p:cNvPr>
          <p:cNvSpPr>
            <a:spLocks noGrp="1"/>
          </p:cNvSpPr>
          <p:nvPr>
            <p:ph type="title"/>
          </p:nvPr>
        </p:nvSpPr>
        <p:spPr/>
        <p:txBody>
          <a:bodyPr/>
          <a:lstStyle/>
          <a:p>
            <a:r>
              <a:rPr lang="en-US" dirty="0"/>
              <a:t>Digital Diplomacy</a:t>
            </a:r>
          </a:p>
        </p:txBody>
      </p:sp>
      <p:sp>
        <p:nvSpPr>
          <p:cNvPr id="3" name="Content Placeholder 2">
            <a:extLst>
              <a:ext uri="{FF2B5EF4-FFF2-40B4-BE49-F238E27FC236}">
                <a16:creationId xmlns:a16="http://schemas.microsoft.com/office/drawing/2014/main" id="{CB14D104-4CC7-E7BB-6236-E49F98B0F6AE}"/>
              </a:ext>
            </a:extLst>
          </p:cNvPr>
          <p:cNvSpPr>
            <a:spLocks noGrp="1"/>
          </p:cNvSpPr>
          <p:nvPr>
            <p:ph idx="1"/>
          </p:nvPr>
        </p:nvSpPr>
        <p:spPr/>
        <p:txBody>
          <a:bodyPr>
            <a:normAutofit/>
          </a:bodyPr>
          <a:lstStyle/>
          <a:p>
            <a:pPr marL="0" indent="0" algn="l" fontAlgn="base">
              <a:buNone/>
            </a:pPr>
            <a:r>
              <a:rPr lang="en-US" sz="2400" b="1" dirty="0">
                <a:solidFill>
                  <a:srgbClr val="4D4D4D"/>
                </a:solidFill>
                <a:effectLst/>
                <a:latin typeface="Times New Roman" panose="02020603050405020304" pitchFamily="18" charset="0"/>
                <a:cs typeface="Times New Roman" panose="02020603050405020304" pitchFamily="18" charset="0"/>
              </a:rPr>
              <a:t>Digital diplomacy refers to the impact of digital technology on diplomacy in three realms:</a:t>
            </a:r>
          </a:p>
          <a:p>
            <a:pPr algn="l" fontAlgn="base">
              <a:buFont typeface="Arial" panose="020B0604020202020204" pitchFamily="34" charset="0"/>
              <a:buChar char="•"/>
            </a:pPr>
            <a:r>
              <a:rPr lang="en-US" sz="2400" b="1" i="0" dirty="0">
                <a:solidFill>
                  <a:srgbClr val="4D4D4D"/>
                </a:solidFill>
                <a:effectLst/>
                <a:latin typeface="Times New Roman" panose="02020603050405020304" pitchFamily="18" charset="0"/>
                <a:cs typeface="Times New Roman" panose="02020603050405020304" pitchFamily="18" charset="0"/>
              </a:rPr>
              <a:t>changing </a:t>
            </a:r>
            <a:r>
              <a:rPr lang="en-US" sz="2400" b="1" i="0" dirty="0">
                <a:solidFill>
                  <a:srgbClr val="00B0F0"/>
                </a:solidFill>
                <a:effectLst/>
                <a:latin typeface="Times New Roman" panose="02020603050405020304" pitchFamily="18" charset="0"/>
                <a:cs typeface="Times New Roman" panose="02020603050405020304" pitchFamily="18" charset="0"/>
              </a:rPr>
              <a:t>digital geopolitical and geo-economic environment </a:t>
            </a:r>
            <a:r>
              <a:rPr lang="en-US" sz="2400" b="1" i="0" dirty="0">
                <a:solidFill>
                  <a:srgbClr val="4D4D4D"/>
                </a:solidFill>
                <a:effectLst/>
                <a:latin typeface="Times New Roman" panose="02020603050405020304" pitchFamily="18" charset="0"/>
                <a:cs typeface="Times New Roman" panose="02020603050405020304" pitchFamily="18" charset="0"/>
              </a:rPr>
              <a:t>for diplomatic activities (sovereignty, power redistribution, interdependence)</a:t>
            </a:r>
          </a:p>
          <a:p>
            <a:pPr algn="l" fontAlgn="base">
              <a:buFont typeface="Arial" panose="020B0604020202020204" pitchFamily="34" charset="0"/>
              <a:buChar char="•"/>
            </a:pPr>
            <a:r>
              <a:rPr lang="en-US" sz="2400" b="1" i="0" dirty="0">
                <a:solidFill>
                  <a:srgbClr val="4D4D4D"/>
                </a:solidFill>
                <a:effectLst/>
                <a:latin typeface="Times New Roman" panose="02020603050405020304" pitchFamily="18" charset="0"/>
                <a:cs typeface="Times New Roman" panose="02020603050405020304" pitchFamily="18" charset="0"/>
              </a:rPr>
              <a:t>emerging digital </a:t>
            </a:r>
            <a:r>
              <a:rPr lang="en-US" sz="2400" b="1" dirty="0">
                <a:solidFill>
                  <a:srgbClr val="4D4D4D"/>
                </a:solidFill>
                <a:latin typeface="Times New Roman" panose="02020603050405020304" pitchFamily="18" charset="0"/>
                <a:cs typeface="Times New Roman" panose="02020603050405020304" pitchFamily="18" charset="0"/>
              </a:rPr>
              <a:t>topics</a:t>
            </a:r>
            <a:r>
              <a:rPr lang="en-US" sz="2400" b="1" i="0" dirty="0">
                <a:solidFill>
                  <a:srgbClr val="4D4D4D"/>
                </a:solidFill>
                <a:effectLst/>
                <a:latin typeface="Times New Roman" panose="02020603050405020304" pitchFamily="18" charset="0"/>
                <a:cs typeface="Times New Roman" panose="02020603050405020304" pitchFamily="18" charset="0"/>
              </a:rPr>
              <a:t> on diplomatic agenda (e.g. cybersecurity, </a:t>
            </a:r>
            <a:r>
              <a:rPr lang="en-US" sz="2400" b="1" i="0" dirty="0">
                <a:solidFill>
                  <a:srgbClr val="FF0000"/>
                </a:solidFill>
                <a:effectLst/>
                <a:latin typeface="Times New Roman" panose="02020603050405020304" pitchFamily="18" charset="0"/>
                <a:cs typeface="Times New Roman" panose="02020603050405020304" pitchFamily="18" charset="0"/>
              </a:rPr>
              <a:t>e-commerce</a:t>
            </a:r>
            <a:r>
              <a:rPr lang="en-US" sz="2400" b="1" i="0" dirty="0">
                <a:solidFill>
                  <a:srgbClr val="4D4D4D"/>
                </a:solidFill>
                <a:effectLst/>
                <a:latin typeface="Times New Roman" panose="02020603050405020304" pitchFamily="18" charset="0"/>
                <a:cs typeface="Times New Roman" panose="02020603050405020304" pitchFamily="18" charset="0"/>
              </a:rPr>
              <a:t>, privacy protection)</a:t>
            </a:r>
          </a:p>
          <a:p>
            <a:pPr algn="l" fontAlgn="base">
              <a:buFont typeface="Arial" panose="020B0604020202020204" pitchFamily="34" charset="0"/>
              <a:buChar char="•"/>
            </a:pPr>
            <a:r>
              <a:rPr lang="en-US" sz="2400" b="1" i="0" dirty="0">
                <a:solidFill>
                  <a:srgbClr val="00B0F0"/>
                </a:solidFill>
                <a:effectLst/>
                <a:latin typeface="Times New Roman" panose="02020603050405020304" pitchFamily="18" charset="0"/>
                <a:cs typeface="Times New Roman" panose="02020603050405020304" pitchFamily="18" charset="0"/>
              </a:rPr>
              <a:t>new TOOLS for Economic Statecraft </a:t>
            </a:r>
            <a:r>
              <a:rPr lang="en-US" sz="2400" b="1" i="0" dirty="0">
                <a:solidFill>
                  <a:srgbClr val="4D4D4D"/>
                </a:solidFill>
                <a:effectLst/>
                <a:latin typeface="Times New Roman" panose="02020603050405020304" pitchFamily="18" charset="0"/>
                <a:cs typeface="Times New Roman" panose="02020603050405020304" pitchFamily="18" charset="0"/>
              </a:rPr>
              <a:t>(e.g. social media, big data, AI)</a:t>
            </a:r>
          </a:p>
          <a:p>
            <a:pPr algn="l" fontAlgn="base">
              <a:buFont typeface="Arial" panose="020B0604020202020204" pitchFamily="34" charset="0"/>
              <a:buChar char="•"/>
            </a:pPr>
            <a:endParaRPr lang="en-US" sz="2400" b="1" dirty="0">
              <a:solidFill>
                <a:srgbClr val="4D4D4D"/>
              </a:solidFill>
              <a:latin typeface="Times New Roman" panose="02020603050405020304" pitchFamily="18" charset="0"/>
              <a:cs typeface="Times New Roman" panose="02020603050405020304" pitchFamily="18" charset="0"/>
            </a:endParaRPr>
          </a:p>
          <a:p>
            <a:pPr marL="1371600" lvl="3" indent="0" fontAlgn="base">
              <a:buNone/>
            </a:pPr>
            <a:r>
              <a:rPr lang="en-US" sz="2400" b="1" dirty="0">
                <a:solidFill>
                  <a:srgbClr val="4D4D4D"/>
                </a:solidFill>
                <a:latin typeface="Times New Roman" panose="02020603050405020304" pitchFamily="18" charset="0"/>
                <a:cs typeface="Times New Roman" panose="02020603050405020304" pitchFamily="18" charset="0"/>
              </a:rPr>
              <a:t>	[https://www.diplomacy.edu/topics/digital-diplomacy]</a:t>
            </a:r>
            <a:endParaRPr lang="en-US" sz="2400" b="1" i="0" dirty="0">
              <a:solidFill>
                <a:srgbClr val="4D4D4D"/>
              </a:solidFill>
              <a:effectLst/>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644443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20E04-087D-C59A-A1D0-D7C7FCD68AA0}"/>
              </a:ext>
            </a:extLst>
          </p:cNvPr>
          <p:cNvSpPr>
            <a:spLocks noGrp="1"/>
          </p:cNvSpPr>
          <p:nvPr>
            <p:ph type="title"/>
          </p:nvPr>
        </p:nvSpPr>
        <p:spPr/>
        <p:txBody>
          <a:bodyPr>
            <a:normAutofit/>
          </a:bodyPr>
          <a:lstStyle/>
          <a:p>
            <a:pPr algn="r"/>
            <a:r>
              <a:rPr lang="en-US" sz="4000" b="1" i="0" u="none" strike="noStrike" baseline="0" dirty="0">
                <a:solidFill>
                  <a:srgbClr val="000479"/>
                </a:solidFill>
                <a:latin typeface="ProximaNova-Bold"/>
              </a:rPr>
              <a:t>New Great-Power Dynamics/Geo-economics</a:t>
            </a:r>
            <a:br>
              <a:rPr lang="en-US" sz="4000" b="1" i="0" u="none" strike="noStrike" baseline="0" dirty="0">
                <a:solidFill>
                  <a:srgbClr val="000479"/>
                </a:solidFill>
                <a:latin typeface="ProximaNova-Bold"/>
              </a:rPr>
            </a:br>
            <a:r>
              <a:rPr lang="en-US" sz="4000" b="1" i="0" u="none" strike="noStrike" baseline="0" dirty="0">
                <a:solidFill>
                  <a:srgbClr val="000479"/>
                </a:solidFill>
                <a:latin typeface="ProximaNova-Bold"/>
              </a:rPr>
              <a:t>[</a:t>
            </a:r>
            <a:r>
              <a:rPr lang="en-US" sz="4000" b="1" i="0" u="none" strike="noStrike" baseline="0" dirty="0" err="1">
                <a:solidFill>
                  <a:srgbClr val="000479"/>
                </a:solidFill>
                <a:latin typeface="ProximaNova-Bold"/>
              </a:rPr>
              <a:t>Norloff</a:t>
            </a:r>
            <a:r>
              <a:rPr lang="en-US" sz="4000" b="1" i="0" u="none" strike="noStrike" baseline="0" dirty="0">
                <a:solidFill>
                  <a:srgbClr val="000479"/>
                </a:solidFill>
                <a:latin typeface="ProximaNova-Bold"/>
              </a:rPr>
              <a:t> 2021]</a:t>
            </a:r>
            <a:endParaRPr lang="en-US" sz="4000" dirty="0"/>
          </a:p>
        </p:txBody>
      </p:sp>
      <p:sp>
        <p:nvSpPr>
          <p:cNvPr id="3" name="Content Placeholder 2">
            <a:extLst>
              <a:ext uri="{FF2B5EF4-FFF2-40B4-BE49-F238E27FC236}">
                <a16:creationId xmlns:a16="http://schemas.microsoft.com/office/drawing/2014/main" id="{DF6D2672-34EF-14D3-3905-ADEE5742E783}"/>
              </a:ext>
            </a:extLst>
          </p:cNvPr>
          <p:cNvSpPr>
            <a:spLocks noGrp="1"/>
          </p:cNvSpPr>
          <p:nvPr>
            <p:ph idx="1"/>
          </p:nvPr>
        </p:nvSpPr>
        <p:spPr/>
        <p:txBody>
          <a:bodyPr>
            <a:normAutofit fontScale="62500" lnSpcReduction="20000"/>
          </a:bodyPr>
          <a:lstStyle/>
          <a:p>
            <a:pPr marL="0" indent="0">
              <a:buNone/>
            </a:pPr>
            <a:r>
              <a:rPr lang="en-US" sz="5100" b="1" dirty="0">
                <a:latin typeface="Times New Roman" panose="02020603050405020304" pitchFamily="18" charset="0"/>
                <a:cs typeface="Times New Roman" panose="02020603050405020304" pitchFamily="18" charset="0"/>
              </a:rPr>
              <a:t>Key Theater: Financial Statecraft</a:t>
            </a:r>
          </a:p>
          <a:p>
            <a:pPr marL="0" indent="0">
              <a:buNone/>
            </a:pPr>
            <a:r>
              <a:rPr lang="en-US" sz="3200" b="1" dirty="0">
                <a:solidFill>
                  <a:srgbClr val="FF0000"/>
                </a:solidFill>
                <a:latin typeface="Times New Roman" panose="02020603050405020304" pitchFamily="18" charset="0"/>
                <a:cs typeface="Times New Roman" panose="02020603050405020304" pitchFamily="18" charset="0"/>
              </a:rPr>
              <a:t>Coercion</a:t>
            </a:r>
          </a:p>
          <a:p>
            <a:pPr lvl="1"/>
            <a:r>
              <a:rPr lang="en-US" sz="3200" b="1" dirty="0">
                <a:solidFill>
                  <a:srgbClr val="00B0F0"/>
                </a:solidFill>
                <a:latin typeface="Times New Roman" panose="02020603050405020304" pitchFamily="18" charset="0"/>
                <a:cs typeface="Times New Roman" panose="02020603050405020304" pitchFamily="18" charset="0"/>
              </a:rPr>
              <a:t>Financial Sanctions</a:t>
            </a:r>
          </a:p>
          <a:p>
            <a:pPr lvl="1"/>
            <a:r>
              <a:rPr lang="en-US" sz="3200" b="1" dirty="0">
                <a:solidFill>
                  <a:srgbClr val="00B0F0"/>
                </a:solidFill>
                <a:latin typeface="Times New Roman" panose="02020603050405020304" pitchFamily="18" charset="0"/>
                <a:cs typeface="Times New Roman" panose="02020603050405020304" pitchFamily="18" charset="0"/>
              </a:rPr>
              <a:t>Financial Crimes and Punishment</a:t>
            </a:r>
          </a:p>
          <a:p>
            <a:pPr lvl="1"/>
            <a:r>
              <a:rPr lang="en-US" sz="3200" b="1" dirty="0">
                <a:solidFill>
                  <a:srgbClr val="00B0F0"/>
                </a:solidFill>
                <a:latin typeface="Times New Roman" panose="02020603050405020304" pitchFamily="18" charset="0"/>
                <a:cs typeface="Times New Roman" panose="02020603050405020304" pitchFamily="18" charset="0"/>
              </a:rPr>
              <a:t>Financial and Currency Deterrence</a:t>
            </a:r>
          </a:p>
          <a:p>
            <a:pPr marL="0" indent="0">
              <a:buNone/>
            </a:pPr>
            <a:r>
              <a:rPr lang="en-US" sz="3200" b="1" dirty="0">
                <a:solidFill>
                  <a:srgbClr val="FF0000"/>
                </a:solidFill>
                <a:latin typeface="Times New Roman" panose="02020603050405020304" pitchFamily="18" charset="0"/>
                <a:cs typeface="Times New Roman" panose="02020603050405020304" pitchFamily="18" charset="0"/>
              </a:rPr>
              <a:t>Financial Inducement</a:t>
            </a:r>
          </a:p>
          <a:p>
            <a:r>
              <a:rPr lang="en-US" sz="3200" b="1" dirty="0">
                <a:solidFill>
                  <a:srgbClr val="00B0F0"/>
                </a:solidFill>
                <a:latin typeface="Times New Roman" panose="02020603050405020304" pitchFamily="18" charset="0"/>
                <a:cs typeface="Times New Roman" panose="02020603050405020304" pitchFamily="18" charset="0"/>
              </a:rPr>
              <a:t>Subversive Inducement</a:t>
            </a:r>
          </a:p>
          <a:p>
            <a:r>
              <a:rPr lang="en-US" sz="3200" b="1" dirty="0">
                <a:solidFill>
                  <a:srgbClr val="00B0F0"/>
                </a:solidFill>
                <a:latin typeface="Times New Roman" panose="02020603050405020304" pitchFamily="18" charset="0"/>
                <a:cs typeface="Times New Roman" panose="02020603050405020304" pitchFamily="18" charset="0"/>
              </a:rPr>
              <a:t>Inducement complementing financial coercion</a:t>
            </a:r>
          </a:p>
          <a:p>
            <a:pPr marL="0" indent="0">
              <a:buNone/>
            </a:pPr>
            <a:r>
              <a:rPr lang="en-US" sz="3200" b="1" dirty="0">
                <a:solidFill>
                  <a:srgbClr val="FF0000"/>
                </a:solidFill>
                <a:latin typeface="Times New Roman" panose="02020603050405020304" pitchFamily="18" charset="0"/>
                <a:cs typeface="Times New Roman" panose="02020603050405020304" pitchFamily="18" charset="0"/>
              </a:rPr>
              <a:t>Combatting Defensive Counter-strategies</a:t>
            </a:r>
          </a:p>
          <a:p>
            <a:r>
              <a:rPr lang="en-US" sz="3200" b="1" dirty="0">
                <a:solidFill>
                  <a:srgbClr val="00B0F0"/>
                </a:solidFill>
                <a:latin typeface="Times New Roman" panose="02020603050405020304" pitchFamily="18" charset="0"/>
                <a:cs typeface="Times New Roman" panose="02020603050405020304" pitchFamily="18" charset="0"/>
              </a:rPr>
              <a:t>Retaliation</a:t>
            </a:r>
          </a:p>
          <a:p>
            <a:r>
              <a:rPr lang="en-US" sz="3200" b="1" dirty="0">
                <a:solidFill>
                  <a:srgbClr val="00B0F0"/>
                </a:solidFill>
                <a:latin typeface="Times New Roman" panose="02020603050405020304" pitchFamily="18" charset="0"/>
                <a:cs typeface="Times New Roman" panose="02020603050405020304" pitchFamily="18" charset="0"/>
              </a:rPr>
              <a:t>Financial Independence </a:t>
            </a:r>
          </a:p>
          <a:p>
            <a:pPr marL="0" indent="0" algn="ctr">
              <a:buNone/>
            </a:pPr>
            <a:r>
              <a:rPr lang="en-US" sz="5100" b="1" dirty="0">
                <a:solidFill>
                  <a:srgbClr val="00B050"/>
                </a:solidFill>
                <a:latin typeface="Times New Roman" panose="02020603050405020304" pitchFamily="18" charset="0"/>
                <a:cs typeface="Times New Roman" panose="02020603050405020304" pitchFamily="18" charset="0"/>
              </a:rPr>
              <a:t>Security Motivated decoupling</a:t>
            </a:r>
          </a:p>
          <a:p>
            <a:endParaRPr lang="en-US" dirty="0"/>
          </a:p>
          <a:p>
            <a:endParaRPr lang="en-US" dirty="0"/>
          </a:p>
        </p:txBody>
      </p:sp>
    </p:spTree>
    <p:extLst>
      <p:ext uri="{BB962C8B-B14F-4D97-AF65-F5344CB8AC3E}">
        <p14:creationId xmlns:p14="http://schemas.microsoft.com/office/powerpoint/2010/main" val="3638287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F50DD-0D58-120F-4AC8-BC829F37C596}"/>
              </a:ext>
            </a:extLst>
          </p:cNvPr>
          <p:cNvSpPr>
            <a:spLocks noGrp="1"/>
          </p:cNvSpPr>
          <p:nvPr>
            <p:ph type="title"/>
          </p:nvPr>
        </p:nvSpPr>
        <p:spPr/>
        <p:txBody>
          <a:bodyPr>
            <a:noAutofit/>
          </a:bodyPr>
          <a:lstStyle/>
          <a:p>
            <a:pPr algn="ctr"/>
            <a:r>
              <a:rPr lang="en-US" sz="2800" b="1" dirty="0">
                <a:latin typeface="Times New Roman" panose="02020603050405020304" pitchFamily="18" charset="0"/>
                <a:cs typeface="Times New Roman" panose="02020603050405020304" pitchFamily="18" charset="0"/>
              </a:rPr>
              <a:t>Use of expanded notion of Trade as a tool to advance Foreign Policy Goals: Ukraine Conflict as prelude to open tariff wars</a:t>
            </a:r>
          </a:p>
        </p:txBody>
      </p:sp>
      <p:sp>
        <p:nvSpPr>
          <p:cNvPr id="3" name="Content Placeholder 2">
            <a:extLst>
              <a:ext uri="{FF2B5EF4-FFF2-40B4-BE49-F238E27FC236}">
                <a16:creationId xmlns:a16="http://schemas.microsoft.com/office/drawing/2014/main" id="{048F4F77-7628-08E2-BD45-78DC91F5C6DE}"/>
              </a:ext>
            </a:extLst>
          </p:cNvPr>
          <p:cNvSpPr>
            <a:spLocks noGrp="1"/>
          </p:cNvSpPr>
          <p:nvPr>
            <p:ph idx="1"/>
          </p:nvPr>
        </p:nvSpPr>
        <p:spPr/>
        <p:txBody>
          <a:bodyPr>
            <a:normAutofit lnSpcReduction="10000"/>
          </a:bodyPr>
          <a:lstStyle/>
          <a:p>
            <a:r>
              <a:rPr lang="en-US" b="1" i="0" dirty="0">
                <a:solidFill>
                  <a:srgbClr val="000000"/>
                </a:solidFill>
                <a:effectLst/>
                <a:latin typeface="Times New Roman" panose="02020603050405020304" pitchFamily="18" charset="0"/>
                <a:cs typeface="Times New Roman" panose="02020603050405020304" pitchFamily="18" charset="0"/>
              </a:rPr>
              <a:t>Cyber is a stage for conflict</a:t>
            </a:r>
          </a:p>
          <a:p>
            <a:r>
              <a:rPr lang="en-US" b="1" dirty="0">
                <a:solidFill>
                  <a:srgbClr val="333333"/>
                </a:solidFill>
                <a:latin typeface="Times New Roman" panose="02020603050405020304" pitchFamily="18" charset="0"/>
                <a:cs typeface="Times New Roman" panose="02020603050405020304" pitchFamily="18" charset="0"/>
              </a:rPr>
              <a:t>Energy Policy rotating towards source diversification</a:t>
            </a:r>
          </a:p>
          <a:p>
            <a:r>
              <a:rPr lang="en-US" b="1" dirty="0">
                <a:solidFill>
                  <a:srgbClr val="333333"/>
                </a:solidFill>
                <a:latin typeface="Times New Roman" panose="02020603050405020304" pitchFamily="18" charset="0"/>
                <a:cs typeface="Times New Roman" panose="02020603050405020304" pitchFamily="18" charset="0"/>
              </a:rPr>
              <a:t>Food as a geostrategic tool</a:t>
            </a:r>
          </a:p>
          <a:p>
            <a:r>
              <a:rPr lang="en-US" b="1" i="0" dirty="0">
                <a:solidFill>
                  <a:srgbClr val="333333"/>
                </a:solidFill>
                <a:effectLst/>
                <a:latin typeface="Times New Roman" panose="02020603050405020304" pitchFamily="18" charset="0"/>
                <a:cs typeface="Times New Roman" panose="02020603050405020304" pitchFamily="18" charset="0"/>
              </a:rPr>
              <a:t>Splintered set of tech standards and policies</a:t>
            </a:r>
          </a:p>
          <a:p>
            <a:r>
              <a:rPr lang="en-US" b="1" dirty="0">
                <a:solidFill>
                  <a:srgbClr val="333333"/>
                </a:solidFill>
                <a:latin typeface="Times New Roman" panose="02020603050405020304" pitchFamily="18" charset="0"/>
                <a:cs typeface="Times New Roman" panose="02020603050405020304" pitchFamily="18" charset="0"/>
              </a:rPr>
              <a:t>New Race for critical materials</a:t>
            </a:r>
          </a:p>
          <a:p>
            <a:r>
              <a:rPr lang="en-US" b="1" dirty="0">
                <a:solidFill>
                  <a:srgbClr val="333333"/>
                </a:solidFill>
                <a:latin typeface="Times New Roman" panose="02020603050405020304" pitchFamily="18" charset="0"/>
                <a:cs typeface="Times New Roman" panose="02020603050405020304" pitchFamily="18" charset="0"/>
              </a:rPr>
              <a:t>New Age Supply Chain: Friends-shoring</a:t>
            </a:r>
          </a:p>
          <a:p>
            <a:r>
              <a:rPr lang="en-US" b="1" dirty="0">
                <a:solidFill>
                  <a:srgbClr val="333333"/>
                </a:solidFill>
                <a:latin typeface="Times New Roman" panose="02020603050405020304" pitchFamily="18" charset="0"/>
                <a:cs typeface="Times New Roman" panose="02020603050405020304" pitchFamily="18" charset="0"/>
              </a:rPr>
              <a:t>Financial System effects</a:t>
            </a:r>
          </a:p>
          <a:p>
            <a:r>
              <a:rPr lang="en-US" b="1" dirty="0">
                <a:solidFill>
                  <a:srgbClr val="333333"/>
                </a:solidFill>
                <a:latin typeface="Times New Roman" panose="02020603050405020304" pitchFamily="18" charset="0"/>
                <a:cs typeface="Times New Roman" panose="02020603050405020304" pitchFamily="18" charset="0"/>
              </a:rPr>
              <a:t>Rising Defense spending</a:t>
            </a:r>
          </a:p>
          <a:p>
            <a:r>
              <a:rPr lang="en-US" b="1" dirty="0">
                <a:latin typeface="Times New Roman" panose="02020603050405020304" pitchFamily="18" charset="0"/>
                <a:cs typeface="Times New Roman" panose="02020603050405020304" pitchFamily="18" charset="0"/>
              </a:rPr>
              <a:t>Politicization of Corporates</a:t>
            </a:r>
          </a:p>
        </p:txBody>
      </p:sp>
    </p:spTree>
    <p:extLst>
      <p:ext uri="{BB962C8B-B14F-4D97-AF65-F5344CB8AC3E}">
        <p14:creationId xmlns:p14="http://schemas.microsoft.com/office/powerpoint/2010/main" val="2383760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28968-1C3F-61DC-50D9-2F71A5BD210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7E54F225-CBBF-1958-9DB7-23B8558C910A}"/>
              </a:ext>
            </a:extLst>
          </p:cNvPr>
          <p:cNvSpPr>
            <a:spLocks noGrp="1"/>
          </p:cNvSpPr>
          <p:nvPr>
            <p:ph idx="1"/>
          </p:nvPr>
        </p:nvSpPr>
        <p:spPr/>
        <p:txBody>
          <a:bodyPr>
            <a:normAutofit/>
          </a:bodyPr>
          <a:lstStyle/>
          <a:p>
            <a:pPr marL="0" indent="0">
              <a:buNone/>
            </a:pPr>
            <a:endParaRPr lang="en-US" dirty="0"/>
          </a:p>
          <a:p>
            <a:pPr marL="0" indent="0">
              <a:buNone/>
            </a:pPr>
            <a:r>
              <a:rPr lang="en-US" sz="4400" b="1" dirty="0"/>
              <a:t>Nexus between Economic Structure and Economic Statecraft in a globalized world: Need to reimagine growth and accumulation in Pakistan and re-articulate our ‘Industrial Development’</a:t>
            </a:r>
          </a:p>
        </p:txBody>
      </p:sp>
    </p:spTree>
    <p:extLst>
      <p:ext uri="{BB962C8B-B14F-4D97-AF65-F5344CB8AC3E}">
        <p14:creationId xmlns:p14="http://schemas.microsoft.com/office/powerpoint/2010/main" val="41325932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A469A-2235-AE35-8514-FCCE9847CBB7}"/>
              </a:ext>
            </a:extLst>
          </p:cNvPr>
          <p:cNvSpPr>
            <a:spLocks noGrp="1"/>
          </p:cNvSpPr>
          <p:nvPr>
            <p:ph type="title"/>
          </p:nvPr>
        </p:nvSpPr>
        <p:spPr/>
        <p:txBody>
          <a:bodyPr>
            <a:normAutofit fontScale="90000"/>
          </a:bodyPr>
          <a:lstStyle/>
          <a:p>
            <a:pPr algn="ctr"/>
            <a:br>
              <a:rPr lang="en-US" sz="2700" dirty="0">
                <a:latin typeface="Calibri" panose="020F0502020204030204" pitchFamily="34" charset="0"/>
                <a:ea typeface="Calibri" panose="020F0502020204030204" pitchFamily="34" charset="0"/>
                <a:cs typeface="Times New Roman" panose="02020603050405020304" pitchFamily="18" charset="0"/>
              </a:rPr>
            </a:br>
            <a:br>
              <a:rPr lang="en-US" sz="2700" dirty="0">
                <a:latin typeface="Calibri" panose="020F0502020204030204" pitchFamily="34" charset="0"/>
                <a:ea typeface="Calibri" panose="020F0502020204030204" pitchFamily="34" charset="0"/>
                <a:cs typeface="Times New Roman" panose="02020603050405020304" pitchFamily="18" charset="0"/>
              </a:rPr>
            </a:br>
            <a:r>
              <a:rPr lang="en-US" sz="2700" b="1" dirty="0">
                <a:latin typeface="Times New Roman" panose="02020603050405020304" pitchFamily="18" charset="0"/>
                <a:ea typeface="Calibri" panose="020F0502020204030204" pitchFamily="34" charset="0"/>
                <a:cs typeface="Times New Roman" panose="02020603050405020304" pitchFamily="18" charset="0"/>
              </a:rPr>
              <a:t>Economic Statecraft of the British Colonialism in India and its impact on the Economic Structure, its orientation and vulnerabilities </a:t>
            </a:r>
            <a:br>
              <a:rPr lang="en-US" sz="18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C24DF05-CB8D-3F38-6925-8633DE5FB9E6}"/>
              </a:ext>
            </a:extLst>
          </p:cNvPr>
          <p:cNvSpPr>
            <a:spLocks noGrp="1"/>
          </p:cNvSpPr>
          <p:nvPr>
            <p:ph idx="1"/>
          </p:nvPr>
        </p:nvSpPr>
        <p:spPr/>
        <p:txBody>
          <a:bodyPr>
            <a:noAutofit/>
          </a:bodyPr>
          <a:lstStyle/>
          <a:p>
            <a:pPr marL="0" indent="0">
              <a:buNone/>
            </a:pPr>
            <a:r>
              <a:rPr lang="en-US" sz="1800" b="1" dirty="0">
                <a:latin typeface="Times New Roman" panose="02020603050405020304" pitchFamily="18" charset="0"/>
                <a:cs typeface="Times New Roman" panose="02020603050405020304" pitchFamily="18" charset="0"/>
              </a:rPr>
              <a:t>Key features of the role of the state in economic change in colonial India (1757- 1947):</a:t>
            </a:r>
          </a:p>
          <a:p>
            <a:r>
              <a:rPr lang="en-US" sz="1800" b="1" dirty="0">
                <a:latin typeface="Times New Roman" panose="02020603050405020304" pitchFamily="18" charset="0"/>
                <a:cs typeface="Times New Roman" panose="02020603050405020304" pitchFamily="18" charset="0"/>
              </a:rPr>
              <a:t>Larger fiscal capacity [than the precolonial states] based on different foundations, such as centralization of finance and securitization of public debt</a:t>
            </a:r>
          </a:p>
          <a:p>
            <a:r>
              <a:rPr lang="en-US" sz="1800" b="1" dirty="0">
                <a:latin typeface="Times New Roman" panose="02020603050405020304" pitchFamily="18" charset="0"/>
                <a:cs typeface="Times New Roman" panose="02020603050405020304" pitchFamily="18" charset="0"/>
              </a:rPr>
              <a:t>Eclectic, limited modernization of the economy due to the separation of debt from revenue operations</a:t>
            </a:r>
          </a:p>
          <a:p>
            <a:r>
              <a:rPr lang="en-US" sz="1800" b="1" dirty="0">
                <a:latin typeface="Times New Roman" panose="02020603050405020304" pitchFamily="18" charset="0"/>
                <a:cs typeface="Times New Roman" panose="02020603050405020304" pitchFamily="18" charset="0"/>
              </a:rPr>
              <a:t>The colonial state however did not grow the fiscal capacity [by financing productive capacities of the economy, which they could tax], to enrich the Crown and in the process compromised public investment in infrastructure and social development. [Except raw material producing and transport investment in Canals] </a:t>
            </a:r>
          </a:p>
          <a:p>
            <a:r>
              <a:rPr lang="en-US" sz="1800" b="1" dirty="0">
                <a:latin typeface="Times New Roman" panose="02020603050405020304" pitchFamily="18" charset="0"/>
                <a:cs typeface="Times New Roman" panose="02020603050405020304" pitchFamily="18" charset="0"/>
              </a:rPr>
              <a:t>Private Enterprises were served better, financed by ‘local’ banks, with low tech consumer items production growing organically with agriculture and population but dependent on British finished goods and chronic trade deficit, financed by ‘foreign debt’, from the Crown, intermediated by Colonial India’s Central Bank, established in 1936</a:t>
            </a:r>
          </a:p>
          <a:p>
            <a:r>
              <a:rPr lang="en-US" sz="1800" b="1" dirty="0">
                <a:latin typeface="Times New Roman" panose="02020603050405020304" pitchFamily="18" charset="0"/>
                <a:cs typeface="Times New Roman" panose="02020603050405020304" pitchFamily="18" charset="0"/>
              </a:rPr>
              <a:t>Pakistan inherited Bazaars selling ‘Indian’-British products with little local production, [two local banks, no Central Bank], confounded by lack of cooperation from India, which developed its own Economic Statecraft against Pakistan very early. [Weaponizing Money share, water, military spares, spurning of currency]  </a:t>
            </a:r>
          </a:p>
        </p:txBody>
      </p:sp>
    </p:spTree>
    <p:extLst>
      <p:ext uri="{BB962C8B-B14F-4D97-AF65-F5344CB8AC3E}">
        <p14:creationId xmlns:p14="http://schemas.microsoft.com/office/powerpoint/2010/main" val="40803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5B6CA-AD88-FC87-FC73-EDF546FBE57C}"/>
              </a:ext>
            </a:extLst>
          </p:cNvPr>
          <p:cNvSpPr>
            <a:spLocks noGrp="1"/>
          </p:cNvSpPr>
          <p:nvPr>
            <p:ph type="title"/>
          </p:nvPr>
        </p:nvSpPr>
        <p:spPr/>
        <p:txBody>
          <a:bodyPr>
            <a:normAutofit/>
          </a:bodyPr>
          <a:lstStyle/>
          <a:p>
            <a:r>
              <a:rPr lang="en-US" b="1" dirty="0">
                <a:latin typeface="Times New Roman" panose="02020603050405020304" pitchFamily="18" charset="0"/>
                <a:cs typeface="Times New Roman" panose="02020603050405020304" pitchFamily="18" charset="0"/>
              </a:rPr>
              <a:t>Statecraft and Economic Structure: The case of Pakistan [Post 1947] </a:t>
            </a:r>
          </a:p>
        </p:txBody>
      </p:sp>
      <p:sp>
        <p:nvSpPr>
          <p:cNvPr id="3" name="Content Placeholder 2">
            <a:extLst>
              <a:ext uri="{FF2B5EF4-FFF2-40B4-BE49-F238E27FC236}">
                <a16:creationId xmlns:a16="http://schemas.microsoft.com/office/drawing/2014/main" id="{3CDB2031-FE70-2343-A2E5-418817BA3CCF}"/>
              </a:ext>
            </a:extLst>
          </p:cNvPr>
          <p:cNvSpPr>
            <a:spLocks noGrp="1"/>
          </p:cNvSpPr>
          <p:nvPr>
            <p:ph idx="1"/>
          </p:nvPr>
        </p:nvSpPr>
        <p:spPr/>
        <p:txBody>
          <a:bodyPr>
            <a:normAutofit fontScale="77500" lnSpcReduction="20000"/>
          </a:bodyPr>
          <a:lstStyle/>
          <a:p>
            <a:r>
              <a:rPr lang="en-US" b="1" dirty="0">
                <a:latin typeface="Times New Roman" panose="02020603050405020304" pitchFamily="18" charset="0"/>
                <a:cs typeface="Times New Roman" panose="02020603050405020304" pitchFamily="18" charset="0"/>
              </a:rPr>
              <a:t>Peculiarity of Pakistan situation vis a vis India and China: </a:t>
            </a:r>
          </a:p>
          <a:p>
            <a:pPr lvl="1"/>
            <a:r>
              <a:rPr lang="en-US" b="1" dirty="0">
                <a:latin typeface="Times New Roman" panose="02020603050405020304" pitchFamily="18" charset="0"/>
                <a:cs typeface="Times New Roman" panose="02020603050405020304" pitchFamily="18" charset="0"/>
              </a:rPr>
              <a:t>Little economic and financial foundations</a:t>
            </a:r>
          </a:p>
          <a:p>
            <a:pPr lvl="1"/>
            <a:r>
              <a:rPr lang="en-US" b="1" dirty="0">
                <a:latin typeface="Times New Roman" panose="02020603050405020304" pitchFamily="18" charset="0"/>
                <a:cs typeface="Times New Roman" panose="02020603050405020304" pitchFamily="18" charset="0"/>
              </a:rPr>
              <a:t>Skeletal state structure and stretched state capacity</a:t>
            </a:r>
          </a:p>
          <a:p>
            <a:pPr lvl="1"/>
            <a:r>
              <a:rPr lang="en-US" b="1" dirty="0">
                <a:latin typeface="Times New Roman" panose="02020603050405020304" pitchFamily="18" charset="0"/>
                <a:cs typeface="Times New Roman" panose="02020603050405020304" pitchFamily="18" charset="0"/>
              </a:rPr>
              <a:t>Depletion of assets and HR due to emigration of Hindus and Sikhs</a:t>
            </a:r>
          </a:p>
          <a:p>
            <a:pPr lvl="1"/>
            <a:r>
              <a:rPr lang="en-US" b="1" dirty="0">
                <a:latin typeface="Times New Roman" panose="02020603050405020304" pitchFamily="18" charset="0"/>
                <a:cs typeface="Times New Roman" panose="02020603050405020304" pitchFamily="18" charset="0"/>
              </a:rPr>
              <a:t>Arrival of refugees, with </a:t>
            </a:r>
            <a:r>
              <a:rPr lang="en-US" b="1" dirty="0" err="1">
                <a:latin typeface="Times New Roman" panose="02020603050405020304" pitchFamily="18" charset="0"/>
                <a:cs typeface="Times New Roman" panose="02020603050405020304" pitchFamily="18" charset="0"/>
              </a:rPr>
              <a:t>enrepreneurship</a:t>
            </a:r>
            <a:r>
              <a:rPr lang="en-US" b="1" dirty="0">
                <a:latin typeface="Times New Roman" panose="02020603050405020304" pitchFamily="18" charset="0"/>
                <a:cs typeface="Times New Roman" panose="02020603050405020304" pitchFamily="18" charset="0"/>
              </a:rPr>
              <a:t> but little assets</a:t>
            </a:r>
          </a:p>
          <a:p>
            <a:r>
              <a:rPr lang="en-US" b="1" dirty="0">
                <a:latin typeface="Times New Roman" panose="02020603050405020304" pitchFamily="18" charset="0"/>
                <a:cs typeface="Times New Roman" panose="02020603050405020304" pitchFamily="18" charset="0"/>
              </a:rPr>
              <a:t>The challenge in early years after 1947 was to produce an Economic Structure which could absorb old or recently unemployed and enterprises without assets</a:t>
            </a:r>
          </a:p>
          <a:p>
            <a:r>
              <a:rPr lang="en-US" b="1" dirty="0">
                <a:latin typeface="Times New Roman" panose="02020603050405020304" pitchFamily="18" charset="0"/>
                <a:cs typeface="Times New Roman" panose="02020603050405020304" pitchFamily="18" charset="0"/>
              </a:rPr>
              <a:t>Choice was to go for a Free Market tilted mixed economy with import substitution as top priority vs socialist model of state led, autonomous industrialization</a:t>
            </a:r>
          </a:p>
          <a:p>
            <a:r>
              <a:rPr lang="en-US" b="1" dirty="0">
                <a:latin typeface="Times New Roman" panose="02020603050405020304" pitchFamily="18" charset="0"/>
                <a:cs typeface="Times New Roman" panose="02020603050405020304" pitchFamily="18" charset="0"/>
              </a:rPr>
              <a:t>Emergence of Economic Statecraft Institutions to protect and grow the Economic Structure of the nascent state with help from Free World &amp; Korean War</a:t>
            </a:r>
          </a:p>
          <a:p>
            <a:r>
              <a:rPr lang="en-US" b="1" dirty="0">
                <a:latin typeface="Times New Roman" panose="02020603050405020304" pitchFamily="18" charset="0"/>
                <a:cs typeface="Times New Roman" panose="02020603050405020304" pitchFamily="18" charset="0"/>
              </a:rPr>
              <a:t>Discontent with Accumulation in late 1960s; greater role of state in industrialization of country; establishment of modern social security in 1970s</a:t>
            </a:r>
          </a:p>
        </p:txBody>
      </p:sp>
    </p:spTree>
    <p:extLst>
      <p:ext uri="{BB962C8B-B14F-4D97-AF65-F5344CB8AC3E}">
        <p14:creationId xmlns:p14="http://schemas.microsoft.com/office/powerpoint/2010/main" val="298763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52F2E5-B83C-66E9-7A81-BC14932F7CED}"/>
              </a:ext>
            </a:extLst>
          </p:cNvPr>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Wavering between two extremes: 1965 to 1985</a:t>
            </a:r>
          </a:p>
        </p:txBody>
      </p:sp>
      <p:sp>
        <p:nvSpPr>
          <p:cNvPr id="3" name="Content Placeholder 2">
            <a:extLst>
              <a:ext uri="{FF2B5EF4-FFF2-40B4-BE49-F238E27FC236}">
                <a16:creationId xmlns:a16="http://schemas.microsoft.com/office/drawing/2014/main" id="{41E518A8-C119-C633-900B-3E30574704ED}"/>
              </a:ext>
            </a:extLst>
          </p:cNvPr>
          <p:cNvSpPr>
            <a:spLocks noGrp="1"/>
          </p:cNvSpPr>
          <p:nvPr>
            <p:ph idx="1"/>
          </p:nvPr>
        </p:nvSpPr>
        <p:spPr>
          <a:xfrm>
            <a:off x="1163782" y="1560787"/>
            <a:ext cx="9047018" cy="4763814"/>
          </a:xfrm>
        </p:spPr>
        <p:txBody>
          <a:bodyPr>
            <a:normAutofit fontScale="85000" lnSpcReduction="10000"/>
          </a:bodyPr>
          <a:lstStyle/>
          <a:p>
            <a:pPr marL="0" indent="0" algn="just">
              <a:buNone/>
            </a:pPr>
            <a:r>
              <a:rPr lang="en-US" sz="2900" b="1" dirty="0">
                <a:latin typeface="Times New Roman" panose="02020603050405020304" pitchFamily="18" charset="0"/>
                <a:cs typeface="Times New Roman" panose="02020603050405020304" pitchFamily="18" charset="0"/>
              </a:rPr>
              <a:t>Allocation of resources from State to the private sector, with aid and loans from the US, resulted in expanding the industrial base in the country but concentrated in fewer hands. With socialist government, inspired by China and Indian experience and learning from 1965 and 1971 wars, decided to strengthen Pakistan’s industrial base, establish social security institutions, expand mass education and health facilities and nationalized industry, banking and finance trusting the state to do a better job in terms of accumulation and distribution. </a:t>
            </a:r>
          </a:p>
          <a:p>
            <a:pPr marL="0" indent="0" algn="just">
              <a:buNone/>
            </a:pPr>
            <a:r>
              <a:rPr lang="en-US" sz="2900" b="1" dirty="0">
                <a:latin typeface="Times New Roman" panose="02020603050405020304" pitchFamily="18" charset="0"/>
                <a:cs typeface="Times New Roman" panose="02020603050405020304" pitchFamily="18" charset="0"/>
              </a:rPr>
              <a:t>Reaction by the International Political Economy was swift and decisive. Though selected state-led heavy industrialization continued throughout 1980s, yet the </a:t>
            </a:r>
            <a:r>
              <a:rPr lang="en-GB" sz="2900" b="1" dirty="0">
                <a:latin typeface="Times New Roman" panose="02020603050405020304" pitchFamily="18" charset="0"/>
                <a:ea typeface="Calibri" panose="020F0502020204030204" pitchFamily="34" charset="0"/>
                <a:cs typeface="Times New Roman" panose="02020603050405020304" pitchFamily="18" charset="0"/>
              </a:rPr>
              <a:t>Companies Ordinance,1984 and PERA 1992, adoption of structural adjustment reforms and accession to WTO marked a decisive shift.</a:t>
            </a:r>
            <a:endParaRPr lang="en-US" sz="2900" b="1"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26619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41B35-B1C1-986F-61B5-7C7978D6564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5B99EF23-E7CC-E805-11F8-9AE947595AA0}"/>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lgn="ctr">
              <a:buNone/>
            </a:pPr>
            <a:r>
              <a:rPr lang="en-US" sz="3600" b="1" dirty="0"/>
              <a:t>[POST WW II] EVOLVING FRAMEWORK OF ECONOMIC STATECRAFT AND PAKISTAN’S RESPONSES</a:t>
            </a:r>
            <a:endParaRPr lang="en-GB" sz="3600" b="1" dirty="0"/>
          </a:p>
        </p:txBody>
      </p:sp>
    </p:spTree>
    <p:extLst>
      <p:ext uri="{BB962C8B-B14F-4D97-AF65-F5344CB8AC3E}">
        <p14:creationId xmlns:p14="http://schemas.microsoft.com/office/powerpoint/2010/main" val="23189100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Key Provisions of PERA 1992</a:t>
            </a:r>
          </a:p>
        </p:txBody>
      </p:sp>
      <p:sp>
        <p:nvSpPr>
          <p:cNvPr id="3" name="Content Placeholder 2"/>
          <p:cNvSpPr>
            <a:spLocks noGrp="1"/>
          </p:cNvSpPr>
          <p:nvPr>
            <p:ph idx="1"/>
          </p:nvPr>
        </p:nvSpPr>
        <p:spPr>
          <a:xfrm>
            <a:off x="1981200" y="1690687"/>
            <a:ext cx="8229600" cy="3969133"/>
          </a:xfrm>
        </p:spPr>
        <p:txBody>
          <a:bodyPr>
            <a:noAutofit/>
          </a:bodyPr>
          <a:lstStyle/>
          <a:p>
            <a:pPr algn="just"/>
            <a:r>
              <a:rPr lang="en-US" sz="2000" b="1" dirty="0">
                <a:latin typeface="Times New Roman" panose="02020603050405020304" pitchFamily="18" charset="0"/>
                <a:cs typeface="Times New Roman" panose="02020603050405020304" pitchFamily="18" charset="0"/>
              </a:rPr>
              <a:t>The said Act was promulgated to strengthen the market economy, de-</a:t>
            </a:r>
            <a:r>
              <a:rPr lang="en-US" sz="2000" b="1" dirty="0" err="1">
                <a:latin typeface="Times New Roman" panose="02020603050405020304" pitchFamily="18" charset="0"/>
                <a:cs typeface="Times New Roman" panose="02020603050405020304" pitchFamily="18" charset="0"/>
              </a:rPr>
              <a:t>regularation</a:t>
            </a:r>
            <a:r>
              <a:rPr lang="en-US" sz="2000" b="1" dirty="0">
                <a:latin typeface="Times New Roman" panose="02020603050405020304" pitchFamily="18" charset="0"/>
                <a:cs typeface="Times New Roman" panose="02020603050405020304" pitchFamily="18" charset="0"/>
              </a:rPr>
              <a:t> and the liberalization process</a:t>
            </a:r>
          </a:p>
          <a:p>
            <a:pPr algn="just"/>
            <a:r>
              <a:rPr lang="en-US" sz="2000" b="1" dirty="0">
                <a:latin typeface="Times New Roman" panose="02020603050405020304" pitchFamily="18" charset="0"/>
                <a:cs typeface="Times New Roman" panose="02020603050405020304" pitchFamily="18" charset="0"/>
              </a:rPr>
              <a:t>The Act </a:t>
            </a:r>
            <a:r>
              <a:rPr lang="en-US" sz="2000" b="1" dirty="0">
                <a:solidFill>
                  <a:srgbClr val="00B0F0"/>
                </a:solidFill>
                <a:latin typeface="Times New Roman" panose="02020603050405020304" pitchFamily="18" charset="0"/>
                <a:cs typeface="Times New Roman" panose="02020603050405020304" pitchFamily="18" charset="0"/>
              </a:rPr>
              <a:t>allows all the natural and legal persons to deal in foreign exchange in any form without making a foreign currency declaration and shall also be exempted from requisite taxation </a:t>
            </a:r>
            <a:r>
              <a:rPr lang="en-US" sz="2000" b="1" dirty="0">
                <a:latin typeface="Times New Roman" panose="02020603050405020304" pitchFamily="18" charset="0"/>
                <a:cs typeface="Times New Roman" panose="02020603050405020304" pitchFamily="18" charset="0"/>
              </a:rPr>
              <a:t>(Section 4)</a:t>
            </a:r>
          </a:p>
          <a:p>
            <a:pPr algn="just"/>
            <a:r>
              <a:rPr lang="en-US" sz="2000" b="1" dirty="0">
                <a:latin typeface="Times New Roman" panose="02020603050405020304" pitchFamily="18" charset="0"/>
                <a:cs typeface="Times New Roman" panose="02020603050405020304" pitchFamily="18" charset="0"/>
              </a:rPr>
              <a:t>Ensuring </a:t>
            </a:r>
            <a:r>
              <a:rPr lang="en-US" sz="2000" b="1" dirty="0">
                <a:solidFill>
                  <a:srgbClr val="00B0F0"/>
                </a:solidFill>
                <a:latin typeface="Times New Roman" panose="02020603050405020304" pitchFamily="18" charset="0"/>
                <a:cs typeface="Times New Roman" panose="02020603050405020304" pitchFamily="18" charset="0"/>
              </a:rPr>
              <a:t>complete secrecy with respect to foreign currency transactions </a:t>
            </a:r>
            <a:r>
              <a:rPr lang="en-US" sz="2000" b="1" dirty="0">
                <a:latin typeface="Times New Roman" panose="02020603050405020304" pitchFamily="18" charset="0"/>
                <a:cs typeface="Times New Roman" panose="02020603050405020304" pitchFamily="18" charset="0"/>
              </a:rPr>
              <a:t>and </a:t>
            </a:r>
            <a:r>
              <a:rPr lang="en-US" sz="2000" b="1" dirty="0" err="1">
                <a:latin typeface="Times New Roman" panose="02020603050405020304" pitchFamily="18" charset="0"/>
                <a:cs typeface="Times New Roman" panose="02020603050405020304" pitchFamily="18" charset="0"/>
              </a:rPr>
              <a:t>bonafide</a:t>
            </a:r>
            <a:r>
              <a:rPr lang="en-US" sz="2000" b="1" dirty="0">
                <a:latin typeface="Times New Roman" panose="02020603050405020304" pitchFamily="18" charset="0"/>
                <a:cs typeface="Times New Roman" panose="02020603050405020304" pitchFamily="18" charset="0"/>
              </a:rPr>
              <a:t> banking transactions and no restrictions on deposits/withdrawals to be imposed (Section 5 and Section 9)</a:t>
            </a:r>
          </a:p>
          <a:p>
            <a:pPr algn="just"/>
            <a:r>
              <a:rPr lang="en-US" sz="2000" b="1" dirty="0">
                <a:latin typeface="Times New Roman" panose="02020603050405020304" pitchFamily="18" charset="0"/>
                <a:cs typeface="Times New Roman" panose="02020603050405020304" pitchFamily="18" charset="0"/>
              </a:rPr>
              <a:t>Fiscal incentives to be given to the investors (Section 6)</a:t>
            </a:r>
          </a:p>
          <a:p>
            <a:pPr algn="just"/>
            <a:r>
              <a:rPr lang="en-US" sz="2000" b="1" dirty="0">
                <a:latin typeface="Times New Roman" panose="02020603050405020304" pitchFamily="18" charset="0"/>
                <a:cs typeface="Times New Roman" panose="02020603050405020304" pitchFamily="18" charset="0"/>
              </a:rPr>
              <a:t>Section 7 and 8 bars the government from acquiring any privately owned entity </a:t>
            </a:r>
            <a:r>
              <a:rPr lang="en-US" sz="2000" b="1" dirty="0">
                <a:solidFill>
                  <a:srgbClr val="00B0F0"/>
                </a:solidFill>
                <a:latin typeface="Times New Roman" panose="02020603050405020304" pitchFamily="18" charset="0"/>
                <a:cs typeface="Times New Roman" panose="02020603050405020304" pitchFamily="18" charset="0"/>
              </a:rPr>
              <a:t>putting a blanket bar on the nationalization process</a:t>
            </a:r>
          </a:p>
        </p:txBody>
      </p:sp>
    </p:spTree>
    <p:extLst>
      <p:ext uri="{BB962C8B-B14F-4D97-AF65-F5344CB8AC3E}">
        <p14:creationId xmlns:p14="http://schemas.microsoft.com/office/powerpoint/2010/main" val="23157728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536EB-B60A-5F63-1F34-A315E3C72E35}"/>
              </a:ext>
            </a:extLst>
          </p:cNvPr>
          <p:cNvSpPr>
            <a:spLocks noGrp="1"/>
          </p:cNvSpPr>
          <p:nvPr>
            <p:ph type="title"/>
          </p:nvPr>
        </p:nvSpPr>
        <p:spPr/>
        <p:txBody>
          <a:bodyPr/>
          <a:lstStyle/>
          <a:p>
            <a:r>
              <a:rPr lang="en-US" dirty="0"/>
              <a:t>Contemporary Pakistan</a:t>
            </a:r>
          </a:p>
        </p:txBody>
      </p:sp>
      <p:sp>
        <p:nvSpPr>
          <p:cNvPr id="3" name="Content Placeholder 2">
            <a:extLst>
              <a:ext uri="{FF2B5EF4-FFF2-40B4-BE49-F238E27FC236}">
                <a16:creationId xmlns:a16="http://schemas.microsoft.com/office/drawing/2014/main" id="{BA1E4DC5-88CC-D46B-7224-8BB55CB5632F}"/>
              </a:ext>
            </a:extLst>
          </p:cNvPr>
          <p:cNvSpPr>
            <a:spLocks noGrp="1"/>
          </p:cNvSpPr>
          <p:nvPr>
            <p:ph idx="1"/>
          </p:nvPr>
        </p:nvSpPr>
        <p:spPr/>
        <p:txBody>
          <a:bodyPr>
            <a:noAutofit/>
          </a:bodyPr>
          <a:lstStyle/>
          <a:p>
            <a:pPr marL="514350" indent="-514350">
              <a:buFont typeface="+mj-lt"/>
              <a:buAutoNum type="arabicPeriod"/>
            </a:pPr>
            <a:r>
              <a:rPr lang="en-US" sz="1800" b="1" dirty="0"/>
              <a:t>Though the uncritical acceptance of ‘global financial statecraft’ driven structural reforms in Pakistan [PERA 1992 to SBP Act 2021], had pernicious impact on our Economic Structure, reversing it is not easy as it attracts ire from the sustainers of Global Financial System. </a:t>
            </a:r>
          </a:p>
          <a:p>
            <a:pPr marL="514350" indent="-514350">
              <a:buFont typeface="+mj-lt"/>
              <a:buAutoNum type="arabicPeriod"/>
            </a:pPr>
            <a:r>
              <a:rPr lang="en-US" sz="1800" b="1" dirty="0"/>
              <a:t>We have demonstrated poor State Capacity in managing the recent past [real, fake, complex] strategic Vents of Growth i.e., War on Terror, ROZs, Trade with India, GSP Plus and CPEC</a:t>
            </a:r>
          </a:p>
          <a:p>
            <a:pPr marL="514350" indent="-514350">
              <a:buFont typeface="+mj-lt"/>
              <a:buAutoNum type="arabicPeriod"/>
            </a:pPr>
            <a:r>
              <a:rPr lang="en-US" sz="1800" b="1" dirty="0"/>
              <a:t>Still, Pakistan’s real economy has grown at an average of 7-8 % over the past 10, 12 years. </a:t>
            </a:r>
          </a:p>
          <a:p>
            <a:pPr marL="514350" indent="-514350">
              <a:buFont typeface="+mj-lt"/>
              <a:buAutoNum type="arabicPeriod"/>
            </a:pPr>
            <a:r>
              <a:rPr lang="en-US" sz="1800" b="1" dirty="0"/>
              <a:t>Trump is testing the limits of the weaponization of economic [tariffs, sanctions, trade restrictions], financial and cyber statecraft. This may create much needed additional policy space to protect our national interests in reforming our Economic Structure and allow our Trade Diplomats to help us find new Growth Vents in International trade of goods and services, in addition to their work on commercial diplomacy. </a:t>
            </a:r>
          </a:p>
          <a:p>
            <a:pPr marL="514350" indent="-514350">
              <a:buFont typeface="+mj-lt"/>
              <a:buAutoNum type="arabicPeriod"/>
            </a:pPr>
            <a:r>
              <a:rPr lang="en-US" sz="1800" b="1" dirty="0"/>
              <a:t>Should we pursue export-led and foreign investment protection industrial policies or we adopt a New Industrial Policy to enhance Pakistan’s manufacturing output and employment with </a:t>
            </a:r>
            <a:r>
              <a:rPr lang="en-GB" sz="1800" b="1" kern="100" dirty="0">
                <a:effectLst/>
                <a:ea typeface="Calibri" panose="020F0502020204030204" pitchFamily="34" charset="0"/>
                <a:cs typeface="Arial" panose="020B0604020202020204" pitchFamily="34" charset="0"/>
              </a:rPr>
              <a:t>Increased Manufacturing Value Added, Reduced manufactured per unit value,  Greener and Leaner manufactured output, ending duality of domestic commerce and international trade, make LSM </a:t>
            </a:r>
            <a:r>
              <a:rPr lang="en-GB" sz="1800" b="1" kern="100" dirty="0">
                <a:ea typeface="Calibri" panose="020F0502020204030204" pitchFamily="34" charset="0"/>
                <a:cs typeface="Arial" panose="020B0604020202020204" pitchFamily="34" charset="0"/>
              </a:rPr>
              <a:t>and financial sector </a:t>
            </a:r>
            <a:r>
              <a:rPr lang="en-GB" sz="1800" b="1" kern="100" dirty="0">
                <a:effectLst/>
                <a:ea typeface="Calibri" panose="020F0502020204030204" pitchFamily="34" charset="0"/>
                <a:cs typeface="Arial" panose="020B0604020202020204" pitchFamily="34" charset="0"/>
              </a:rPr>
              <a:t>serve DOMESTIC DEMAND. </a:t>
            </a:r>
          </a:p>
        </p:txBody>
      </p:sp>
    </p:spTree>
    <p:extLst>
      <p:ext uri="{BB962C8B-B14F-4D97-AF65-F5344CB8AC3E}">
        <p14:creationId xmlns:p14="http://schemas.microsoft.com/office/powerpoint/2010/main" val="18332842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EE007-3AD7-620F-1FBE-F78787BF7666}"/>
              </a:ext>
            </a:extLst>
          </p:cNvPr>
          <p:cNvSpPr>
            <a:spLocks noGrp="1"/>
          </p:cNvSpPr>
          <p:nvPr>
            <p:ph type="title"/>
          </p:nvPr>
        </p:nvSpPr>
        <p:spPr/>
        <p:txBody>
          <a:bodyPr/>
          <a:lstStyle/>
          <a:p>
            <a:r>
              <a:rPr lang="en-US" dirty="0"/>
              <a:t>Approaches and Methodologies to protect and promote national economic statecraft</a:t>
            </a:r>
            <a:endParaRPr lang="en-GB" dirty="0"/>
          </a:p>
        </p:txBody>
      </p:sp>
      <p:sp>
        <p:nvSpPr>
          <p:cNvPr id="3" name="Content Placeholder 2">
            <a:extLst>
              <a:ext uri="{FF2B5EF4-FFF2-40B4-BE49-F238E27FC236}">
                <a16:creationId xmlns:a16="http://schemas.microsoft.com/office/drawing/2014/main" id="{2531458D-F830-FC7E-E21A-3061C3767E24}"/>
              </a:ext>
            </a:extLst>
          </p:cNvPr>
          <p:cNvSpPr>
            <a:spLocks noGrp="1"/>
          </p:cNvSpPr>
          <p:nvPr>
            <p:ph idx="1"/>
          </p:nvPr>
        </p:nvSpPr>
        <p:spPr/>
        <p:txBody>
          <a:bodyPr/>
          <a:lstStyle/>
          <a:p>
            <a:pPr marL="0" indent="0">
              <a:buNone/>
            </a:pPr>
            <a:r>
              <a:rPr lang="en-US" dirty="0"/>
              <a:t>Better to start from ground and practice than from Theory:</a:t>
            </a:r>
          </a:p>
          <a:p>
            <a:r>
              <a:rPr lang="en-GB" dirty="0"/>
              <a:t>Competitiveness [international, national, sectoral &amp; Firm level]</a:t>
            </a:r>
          </a:p>
          <a:p>
            <a:r>
              <a:rPr lang="en-GB" dirty="0"/>
              <a:t>Competition Policies [International, Sectoral, Firm level]</a:t>
            </a:r>
          </a:p>
          <a:p>
            <a:r>
              <a:rPr lang="en-GB" dirty="0"/>
              <a:t>Growth and equity in a 3 sectors [agriculture, manufacturing and services] economy</a:t>
            </a:r>
          </a:p>
          <a:p>
            <a:r>
              <a:rPr lang="en-GB" dirty="0"/>
              <a:t>Growth and distribution in a Market Civilization with Variety as an engine of growth</a:t>
            </a:r>
          </a:p>
          <a:p>
            <a:r>
              <a:rPr lang="en-GB" dirty="0"/>
              <a:t>Post-</a:t>
            </a:r>
            <a:r>
              <a:rPr lang="en-GB" dirty="0" err="1"/>
              <a:t>productionist</a:t>
            </a:r>
            <a:r>
              <a:rPr lang="en-GB" dirty="0"/>
              <a:t> 21</a:t>
            </a:r>
            <a:r>
              <a:rPr lang="en-GB" baseline="30000" dirty="0"/>
              <a:t>st</a:t>
            </a:r>
            <a:r>
              <a:rPr lang="en-GB" dirty="0"/>
              <a:t> century</a:t>
            </a:r>
          </a:p>
        </p:txBody>
      </p:sp>
    </p:spTree>
    <p:extLst>
      <p:ext uri="{BB962C8B-B14F-4D97-AF65-F5344CB8AC3E}">
        <p14:creationId xmlns:p14="http://schemas.microsoft.com/office/powerpoint/2010/main" val="23496203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6743A-76F9-6510-07BD-0846C17AB660}"/>
              </a:ext>
            </a:extLst>
          </p:cNvPr>
          <p:cNvSpPr>
            <a:spLocks noGrp="1"/>
          </p:cNvSpPr>
          <p:nvPr>
            <p:ph type="title"/>
          </p:nvPr>
        </p:nvSpPr>
        <p:spPr/>
        <p:txBody>
          <a:bodyPr>
            <a:normAutofit fontScale="90000"/>
          </a:bodyPr>
          <a:lstStyle/>
          <a:p>
            <a:r>
              <a:rPr lang="en-GB" b="1" dirty="0">
                <a:solidFill>
                  <a:srgbClr val="404040"/>
                </a:solidFill>
                <a:latin typeface="Inter"/>
              </a:rPr>
              <a:t>Policy Scope &amp; Vision of Draft </a:t>
            </a:r>
            <a:r>
              <a:rPr lang="en-GB" b="1">
                <a:solidFill>
                  <a:srgbClr val="404040"/>
                </a:solidFill>
                <a:latin typeface="Inter"/>
              </a:rPr>
              <a:t>New Industrial Policy [2025]</a:t>
            </a:r>
            <a:br>
              <a:rPr lang="en-GB" b="1" dirty="0">
                <a:solidFill>
                  <a:srgbClr val="404040"/>
                </a:solidFill>
                <a:latin typeface="Inter"/>
              </a:rPr>
            </a:br>
            <a:endParaRPr lang="en-GB" dirty="0"/>
          </a:p>
        </p:txBody>
      </p:sp>
      <p:sp>
        <p:nvSpPr>
          <p:cNvPr id="3" name="Content Placeholder 2">
            <a:extLst>
              <a:ext uri="{FF2B5EF4-FFF2-40B4-BE49-F238E27FC236}">
                <a16:creationId xmlns:a16="http://schemas.microsoft.com/office/drawing/2014/main" id="{3A65E042-F1A6-B9F0-3C6D-9797E7BCA9D7}"/>
              </a:ext>
            </a:extLst>
          </p:cNvPr>
          <p:cNvSpPr>
            <a:spLocks noGrp="1"/>
          </p:cNvSpPr>
          <p:nvPr>
            <p:ph idx="1"/>
          </p:nvPr>
        </p:nvSpPr>
        <p:spPr/>
        <p:txBody>
          <a:bodyPr>
            <a:normAutofit/>
          </a:bodyPr>
          <a:lstStyle/>
          <a:p>
            <a:pPr marL="0" indent="0">
              <a:buNone/>
            </a:pPr>
            <a:r>
              <a:rPr lang="en-GB" b="1" i="0" dirty="0">
                <a:solidFill>
                  <a:srgbClr val="404040"/>
                </a:solidFill>
                <a:effectLst/>
                <a:latin typeface="Inter"/>
              </a:rPr>
              <a:t>Objective:</a:t>
            </a:r>
            <a:r>
              <a:rPr lang="en-GB" b="0" i="0" dirty="0">
                <a:solidFill>
                  <a:srgbClr val="404040"/>
                </a:solidFill>
                <a:effectLst/>
                <a:latin typeface="Inter"/>
              </a:rPr>
              <a:t> Create a market-driven, competitive economy.</a:t>
            </a:r>
          </a:p>
          <a:p>
            <a:pPr marL="0" indent="0">
              <a:spcBef>
                <a:spcPts val="300"/>
              </a:spcBef>
              <a:spcAft>
                <a:spcPts val="300"/>
              </a:spcAft>
              <a:buNone/>
            </a:pPr>
            <a:r>
              <a:rPr lang="en-GB" b="1" i="0" dirty="0">
                <a:solidFill>
                  <a:srgbClr val="404040"/>
                </a:solidFill>
                <a:effectLst/>
                <a:latin typeface="Inter"/>
              </a:rPr>
              <a:t>Key Pillars:</a:t>
            </a:r>
            <a:endParaRPr lang="en-GB" b="0" i="0" dirty="0">
              <a:solidFill>
                <a:srgbClr val="404040"/>
              </a:solidFill>
              <a:effectLst/>
              <a:latin typeface="Inter"/>
            </a:endParaRPr>
          </a:p>
          <a:p>
            <a:pPr marL="742950" lvl="1" indent="-285750">
              <a:spcBef>
                <a:spcPts val="300"/>
              </a:spcBef>
            </a:pPr>
            <a:r>
              <a:rPr lang="en-GB" b="0" i="0" dirty="0">
                <a:solidFill>
                  <a:srgbClr val="404040"/>
                </a:solidFill>
                <a:effectLst/>
                <a:latin typeface="Inter"/>
              </a:rPr>
              <a:t>Export-led growth</a:t>
            </a:r>
          </a:p>
          <a:p>
            <a:pPr marL="742950" lvl="1" indent="-285750">
              <a:spcBef>
                <a:spcPts val="300"/>
              </a:spcBef>
            </a:pPr>
            <a:r>
              <a:rPr lang="en-GB" b="0" i="0" dirty="0">
                <a:solidFill>
                  <a:srgbClr val="404040"/>
                </a:solidFill>
                <a:effectLst/>
                <a:latin typeface="Inter"/>
              </a:rPr>
              <a:t>FDI attraction</a:t>
            </a:r>
          </a:p>
          <a:p>
            <a:pPr marL="742950" lvl="1" indent="-285750">
              <a:spcBef>
                <a:spcPts val="300"/>
              </a:spcBef>
            </a:pPr>
            <a:r>
              <a:rPr lang="en-GB" b="0" i="0" dirty="0">
                <a:solidFill>
                  <a:srgbClr val="404040"/>
                </a:solidFill>
                <a:effectLst/>
                <a:latin typeface="Inter"/>
              </a:rPr>
              <a:t>SME support</a:t>
            </a:r>
          </a:p>
          <a:p>
            <a:pPr marL="742950" lvl="1" indent="-285750">
              <a:spcBef>
                <a:spcPts val="300"/>
              </a:spcBef>
            </a:pPr>
            <a:r>
              <a:rPr lang="en-GB" b="0" i="0" dirty="0">
                <a:solidFill>
                  <a:srgbClr val="404040"/>
                </a:solidFill>
                <a:effectLst/>
                <a:latin typeface="Inter"/>
              </a:rPr>
              <a:t>Innovation &amp; ESG compliance</a:t>
            </a:r>
          </a:p>
          <a:p>
            <a:r>
              <a:rPr lang="en-GB" dirty="0"/>
              <a:t>What is new in it?</a:t>
            </a:r>
          </a:p>
        </p:txBody>
      </p:sp>
    </p:spTree>
    <p:extLst>
      <p:ext uri="{BB962C8B-B14F-4D97-AF65-F5344CB8AC3E}">
        <p14:creationId xmlns:p14="http://schemas.microsoft.com/office/powerpoint/2010/main" val="360025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B1F0B-A930-0261-7BD2-AA321ABDD319}"/>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Fundamental Notions</a:t>
            </a:r>
          </a:p>
        </p:txBody>
      </p:sp>
      <p:sp>
        <p:nvSpPr>
          <p:cNvPr id="3" name="Content Placeholder 2">
            <a:extLst>
              <a:ext uri="{FF2B5EF4-FFF2-40B4-BE49-F238E27FC236}">
                <a16:creationId xmlns:a16="http://schemas.microsoft.com/office/drawing/2014/main" id="{ABFBD315-1A60-F0F7-E8F3-D0822F0CAB34}"/>
              </a:ext>
            </a:extLst>
          </p:cNvPr>
          <p:cNvSpPr>
            <a:spLocks noGrp="1"/>
          </p:cNvSpPr>
          <p:nvPr>
            <p:ph idx="1"/>
          </p:nvPr>
        </p:nvSpPr>
        <p:spPr/>
        <p:txBody>
          <a:bodyPr>
            <a:normAutofit fontScale="92500" lnSpcReduction="20000"/>
          </a:bodyPr>
          <a:lstStyle/>
          <a:p>
            <a:pPr algn="just"/>
            <a:r>
              <a:rPr lang="en-US" b="1" dirty="0">
                <a:latin typeface="Times New Roman" panose="02020603050405020304" pitchFamily="18" charset="0"/>
                <a:cs typeface="Times New Roman" panose="02020603050405020304" pitchFamily="18" charset="0"/>
              </a:rPr>
              <a:t>Diplomacy focuses on facilitating interstate communications. The Objectives and Goals given to the Trade Diplomats emanate from the Statecraft, particularly the historically developed ‘Economic Statecraft’. Statecraft of a country embodies a broader scope of activities that occurs at the international level</a:t>
            </a:r>
          </a:p>
          <a:p>
            <a:pPr algn="just"/>
            <a:r>
              <a:rPr lang="en-US" b="1" dirty="0">
                <a:latin typeface="Times New Roman" panose="02020603050405020304" pitchFamily="18" charset="0"/>
                <a:cs typeface="Times New Roman" panose="02020603050405020304" pitchFamily="18" charset="0"/>
              </a:rPr>
              <a:t>Trade is a traditional tool of Economic Statecraft; its effectiveness usually is proportionate to the ‘military and economic strength’ of a country. Its </a:t>
            </a:r>
            <a:r>
              <a:rPr lang="en-US" b="1" dirty="0">
                <a:solidFill>
                  <a:srgbClr val="FF0000"/>
                </a:solidFill>
                <a:latin typeface="Times New Roman" panose="02020603050405020304" pitchFamily="18" charset="0"/>
                <a:cs typeface="Times New Roman" panose="02020603050405020304" pitchFamily="18" charset="0"/>
              </a:rPr>
              <a:t>amplification by stronger countries</a:t>
            </a:r>
            <a:r>
              <a:rPr lang="en-US" b="1" dirty="0">
                <a:latin typeface="Times New Roman" panose="02020603050405020304" pitchFamily="18" charset="0"/>
                <a:cs typeface="Times New Roman" panose="02020603050405020304" pitchFamily="18" charset="0"/>
              </a:rPr>
              <a:t> forces smaller countries to adopt a </a:t>
            </a:r>
            <a:r>
              <a:rPr lang="en-US" b="1" dirty="0">
                <a:solidFill>
                  <a:srgbClr val="00B0F0"/>
                </a:solidFill>
                <a:latin typeface="Times New Roman" panose="02020603050405020304" pitchFamily="18" charset="0"/>
                <a:cs typeface="Times New Roman" panose="02020603050405020304" pitchFamily="18" charset="0"/>
              </a:rPr>
              <a:t>defensive orientation</a:t>
            </a:r>
            <a:r>
              <a:rPr lang="en-US" b="1" dirty="0">
                <a:latin typeface="Times New Roman" panose="02020603050405020304" pitchFamily="18" charset="0"/>
                <a:cs typeface="Times New Roman" panose="02020603050405020304" pitchFamily="18" charset="0"/>
              </a:rPr>
              <a:t> in Trade Diplomacy with </a:t>
            </a:r>
            <a:r>
              <a:rPr lang="en-US" b="1" dirty="0">
                <a:solidFill>
                  <a:srgbClr val="00B050"/>
                </a:solidFill>
                <a:latin typeface="Times New Roman" panose="02020603050405020304" pitchFamily="18" charset="0"/>
                <a:cs typeface="Times New Roman" panose="02020603050405020304" pitchFamily="18" charset="0"/>
              </a:rPr>
              <a:t>different policy tools</a:t>
            </a:r>
            <a:r>
              <a:rPr lang="en-US" b="1" dirty="0">
                <a:latin typeface="Times New Roman" panose="02020603050405020304" pitchFamily="18" charset="0"/>
                <a:cs typeface="Times New Roman" panose="02020603050405020304" pitchFamily="18" charset="0"/>
              </a:rPr>
              <a:t> </a:t>
            </a:r>
          </a:p>
          <a:p>
            <a:pPr algn="just"/>
            <a:r>
              <a:rPr lang="en-US" b="1" dirty="0">
                <a:latin typeface="Times New Roman" panose="02020603050405020304" pitchFamily="18" charset="0"/>
                <a:cs typeface="Times New Roman" panose="02020603050405020304" pitchFamily="18" charset="0"/>
              </a:rPr>
              <a:t>Enhancement of Trade in itself could be a goal of Statecraft with the help of traditional, Pre-Trump foreign commercial policy at bilateral, multilateral, plurilateral levels or a force-backed trade, investment and industrial policy </a:t>
            </a:r>
          </a:p>
        </p:txBody>
      </p:sp>
    </p:spTree>
    <p:extLst>
      <p:ext uri="{BB962C8B-B14F-4D97-AF65-F5344CB8AC3E}">
        <p14:creationId xmlns:p14="http://schemas.microsoft.com/office/powerpoint/2010/main" val="786244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622CB-802B-D2BA-EAE5-826C9958CBC9}"/>
              </a:ext>
            </a:extLst>
          </p:cNvPr>
          <p:cNvSpPr>
            <a:spLocks noGrp="1"/>
          </p:cNvSpPr>
          <p:nvPr>
            <p:ph type="title"/>
          </p:nvPr>
        </p:nvSpPr>
        <p:spPr/>
        <p:txBody>
          <a:bodyPr/>
          <a:lstStyle/>
          <a:p>
            <a:r>
              <a:rPr lang="en-US" dirty="0"/>
              <a:t>Mission and Charter of Ministry of Commerce</a:t>
            </a:r>
          </a:p>
        </p:txBody>
      </p:sp>
      <p:sp>
        <p:nvSpPr>
          <p:cNvPr id="3" name="Content Placeholder 2">
            <a:extLst>
              <a:ext uri="{FF2B5EF4-FFF2-40B4-BE49-F238E27FC236}">
                <a16:creationId xmlns:a16="http://schemas.microsoft.com/office/drawing/2014/main" id="{4A4B37B8-E374-5798-35A1-375A5FFB568B}"/>
              </a:ext>
            </a:extLst>
          </p:cNvPr>
          <p:cNvSpPr>
            <a:spLocks noGrp="1"/>
          </p:cNvSpPr>
          <p:nvPr>
            <p:ph idx="1"/>
          </p:nvPr>
        </p:nvSpPr>
        <p:spPr/>
        <p:txBody>
          <a:bodyPr>
            <a:normAutofit fontScale="62500" lnSpcReduction="20000"/>
          </a:bodyPr>
          <a:lstStyle/>
          <a:p>
            <a:pPr marL="0" indent="0" algn="l" fontAlgn="base">
              <a:buNone/>
            </a:pPr>
            <a:r>
              <a:rPr lang="en-US" b="0" i="0" cap="all" dirty="0">
                <a:solidFill>
                  <a:srgbClr val="588A4C"/>
                </a:solidFill>
                <a:effectLst/>
                <a:latin typeface="futuraptbook"/>
              </a:rPr>
              <a:t>MISSION STATEMENT</a:t>
            </a:r>
          </a:p>
          <a:p>
            <a:pPr marL="0" indent="0" algn="just" fontAlgn="base">
              <a:buNone/>
            </a:pPr>
            <a:r>
              <a:rPr lang="en-US" sz="3600" b="0" i="0" dirty="0">
                <a:solidFill>
                  <a:srgbClr val="00B0F0"/>
                </a:solidFill>
                <a:effectLst/>
                <a:latin typeface="Times New Roman" panose="02020603050405020304" pitchFamily="18" charset="0"/>
                <a:cs typeface="Times New Roman" panose="02020603050405020304" pitchFamily="18" charset="0"/>
              </a:rPr>
              <a:t>Contributing to the national economy through trade liberalization </a:t>
            </a:r>
            <a:r>
              <a:rPr lang="en-US" sz="3600" b="0" i="0" dirty="0">
                <a:solidFill>
                  <a:srgbClr val="1A1A1A"/>
                </a:solidFill>
                <a:effectLst/>
                <a:latin typeface="Times New Roman" panose="02020603050405020304" pitchFamily="18" charset="0"/>
                <a:cs typeface="Times New Roman" panose="02020603050405020304" pitchFamily="18" charset="0"/>
              </a:rPr>
              <a:t>and facilitation, improving export competitiveness and reducing cost of doing business. Aim to achieve higher market access for Pakistani products in existing markets as well as new markets with </a:t>
            </a:r>
            <a:r>
              <a:rPr lang="en-US" sz="3600" b="0" i="0" dirty="0">
                <a:solidFill>
                  <a:srgbClr val="00B0F0"/>
                </a:solidFill>
                <a:effectLst/>
                <a:latin typeface="Times New Roman" panose="02020603050405020304" pitchFamily="18" charset="0"/>
                <a:cs typeface="Times New Roman" panose="02020603050405020304" pitchFamily="18" charset="0"/>
              </a:rPr>
              <a:t>ultimate aim of improving quality of life of the people of Pakistan</a:t>
            </a:r>
            <a:r>
              <a:rPr lang="en-US" sz="3600" b="0" i="0" dirty="0">
                <a:solidFill>
                  <a:srgbClr val="1A1A1A"/>
                </a:solidFill>
                <a:effectLst/>
                <a:latin typeface="Times New Roman" panose="02020603050405020304" pitchFamily="18" charset="0"/>
                <a:cs typeface="Times New Roman" panose="02020603050405020304" pitchFamily="18" charset="0"/>
              </a:rPr>
              <a:t>.</a:t>
            </a:r>
          </a:p>
          <a:p>
            <a:pPr marL="0" indent="0" algn="just" fontAlgn="base">
              <a:buNone/>
            </a:pPr>
            <a:r>
              <a:rPr lang="en-US" sz="3600" b="0" i="0" cap="all" dirty="0">
                <a:solidFill>
                  <a:srgbClr val="588A4C"/>
                </a:solidFill>
                <a:effectLst/>
                <a:latin typeface="Times New Roman" panose="02020603050405020304" pitchFamily="18" charset="0"/>
                <a:cs typeface="Times New Roman" panose="02020603050405020304" pitchFamily="18" charset="0"/>
              </a:rPr>
              <a:t>CHARTER OF THE MINISTRY</a:t>
            </a:r>
          </a:p>
          <a:p>
            <a:pPr marL="0" indent="0" algn="just" fontAlgn="base">
              <a:buNone/>
            </a:pPr>
            <a:r>
              <a:rPr lang="en-US" sz="3600" b="0" i="0" dirty="0">
                <a:solidFill>
                  <a:srgbClr val="1A1A1A"/>
                </a:solidFill>
                <a:effectLst/>
                <a:latin typeface="Times New Roman" panose="02020603050405020304" pitchFamily="18" charset="0"/>
                <a:cs typeface="Times New Roman" panose="02020603050405020304" pitchFamily="18" charset="0"/>
              </a:rPr>
              <a:t>Under the Rules of Business 1973, Commerce Division is assigned the following functions:</a:t>
            </a:r>
          </a:p>
          <a:p>
            <a:pPr marL="0" indent="0" algn="just" fontAlgn="base">
              <a:buNone/>
            </a:pPr>
            <a:r>
              <a:rPr lang="en-US" sz="3600" b="0" i="0" dirty="0">
                <a:solidFill>
                  <a:srgbClr val="1A1A1A"/>
                </a:solidFill>
                <a:effectLst/>
                <a:latin typeface="Times New Roman" panose="02020603050405020304" pitchFamily="18" charset="0"/>
                <a:cs typeface="Times New Roman" panose="02020603050405020304" pitchFamily="18" charset="0"/>
              </a:rPr>
              <a:t>1. </a:t>
            </a:r>
            <a:r>
              <a:rPr lang="en-US" sz="3600" b="0" i="0" dirty="0">
                <a:solidFill>
                  <a:srgbClr val="FF0000"/>
                </a:solidFill>
                <a:effectLst/>
                <a:latin typeface="Times New Roman" panose="02020603050405020304" pitchFamily="18" charset="0"/>
                <a:cs typeface="Times New Roman" panose="02020603050405020304" pitchFamily="18" charset="0"/>
              </a:rPr>
              <a:t>Imports and exports across custom frontiers. 2. Export promotion 3. Commercial intelligence and statistics 4. Tariff policy and its implementation 5. Anti-dumping duties, countervailing duties and safeguard laws</a:t>
            </a:r>
            <a:r>
              <a:rPr lang="en-US" sz="3600" b="0" i="0" dirty="0">
                <a:solidFill>
                  <a:srgbClr val="1A1A1A"/>
                </a:solidFill>
                <a:effectLst/>
                <a:latin typeface="Times New Roman" panose="02020603050405020304" pitchFamily="18" charset="0"/>
                <a:cs typeface="Times New Roman" panose="02020603050405020304" pitchFamily="18" charset="0"/>
              </a:rPr>
              <a:t>. 6. Inter-Provincial trade 7. Domestic Commerce 8. Organization and control of Chambers and trade associations 9. Law of Insurance and regulation and control of Insurance companies 10. Administrative Control of Attached Departments/Organizations 11. Selection of Trade Officers for posting in Pakistan’s Missions abroad</a:t>
            </a:r>
          </a:p>
          <a:p>
            <a:endParaRPr lang="en-US" dirty="0"/>
          </a:p>
        </p:txBody>
      </p:sp>
    </p:spTree>
    <p:extLst>
      <p:ext uri="{BB962C8B-B14F-4D97-AF65-F5344CB8AC3E}">
        <p14:creationId xmlns:p14="http://schemas.microsoft.com/office/powerpoint/2010/main" val="587643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6A3FD-4979-4A72-19A6-C246E8E324E7}"/>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Trade and Investment Diplomacy Infrastructure of MOC</a:t>
            </a:r>
          </a:p>
        </p:txBody>
      </p:sp>
      <p:sp>
        <p:nvSpPr>
          <p:cNvPr id="3" name="Content Placeholder 2">
            <a:extLst>
              <a:ext uri="{FF2B5EF4-FFF2-40B4-BE49-F238E27FC236}">
                <a16:creationId xmlns:a16="http://schemas.microsoft.com/office/drawing/2014/main" id="{B9342080-9962-E9BD-0916-91AC1D5704C8}"/>
              </a:ext>
            </a:extLst>
          </p:cNvPr>
          <p:cNvSpPr>
            <a:spLocks noGrp="1"/>
          </p:cNvSpPr>
          <p:nvPr>
            <p:ph idx="1"/>
          </p:nvPr>
        </p:nvSpPr>
        <p:spPr/>
        <p:txBody>
          <a:bodyPr/>
          <a:lstStyle/>
          <a:p>
            <a:pPr marL="0" indent="0" algn="just">
              <a:buNone/>
            </a:pPr>
            <a:r>
              <a:rPr lang="en-US" b="1" dirty="0">
                <a:latin typeface="Times New Roman" panose="02020603050405020304" pitchFamily="18" charset="0"/>
                <a:cs typeface="Times New Roman" panose="02020603050405020304" pitchFamily="18" charset="0"/>
              </a:rPr>
              <a:t>Ministry of Commerce has developed a network of overseas Commercial Sections to protect Pakistan’s trade interests abroad, to facilitate the business community and advance their commercial interests on sustainable basis on which the socio-economic wellbeing of the country largely depends. The network consists of fully functional Commercial Sections in six continents equipped in men and material and headed by the highly professional civil servants skilled in the art of </a:t>
            </a:r>
            <a:r>
              <a:rPr lang="en-US" b="1" dirty="0">
                <a:solidFill>
                  <a:srgbClr val="FF0000"/>
                </a:solidFill>
                <a:latin typeface="Times New Roman" panose="02020603050405020304" pitchFamily="18" charset="0"/>
                <a:cs typeface="Times New Roman" panose="02020603050405020304" pitchFamily="18" charset="0"/>
              </a:rPr>
              <a:t>negotiation and trade diplomacy</a:t>
            </a:r>
            <a:r>
              <a:rPr lang="en-US" b="1" dirty="0">
                <a:latin typeface="Times New Roman" panose="02020603050405020304" pitchFamily="18" charset="0"/>
                <a:cs typeface="Times New Roman" panose="02020603050405020304" pitchFamily="18" charset="0"/>
              </a:rPr>
              <a:t>, thus advancing the </a:t>
            </a:r>
            <a:r>
              <a:rPr lang="en-US" b="1" dirty="0">
                <a:solidFill>
                  <a:srgbClr val="FF0000"/>
                </a:solidFill>
                <a:latin typeface="Times New Roman" panose="02020603050405020304" pitchFamily="18" charset="0"/>
                <a:cs typeface="Times New Roman" panose="02020603050405020304" pitchFamily="18" charset="0"/>
              </a:rPr>
              <a:t>commercial interest </a:t>
            </a:r>
            <a:r>
              <a:rPr lang="en-US" b="1" dirty="0">
                <a:latin typeface="Times New Roman" panose="02020603050405020304" pitchFamily="18" charset="0"/>
                <a:cs typeface="Times New Roman" panose="02020603050405020304" pitchFamily="18" charset="0"/>
              </a:rPr>
              <a:t>of the country in their respective post countries. Long Term Goals: Diversification of Products and Markets. </a:t>
            </a:r>
          </a:p>
        </p:txBody>
      </p:sp>
    </p:spTree>
    <p:extLst>
      <p:ext uri="{BB962C8B-B14F-4D97-AF65-F5344CB8AC3E}">
        <p14:creationId xmlns:p14="http://schemas.microsoft.com/office/powerpoint/2010/main" val="3257259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D8633-8AAC-9EAD-59A4-1025ABA620EB}"/>
              </a:ext>
            </a:extLst>
          </p:cNvPr>
          <p:cNvSpPr>
            <a:spLocks noGrp="1"/>
          </p:cNvSpPr>
          <p:nvPr>
            <p:ph type="title"/>
          </p:nvPr>
        </p:nvSpPr>
        <p:spPr/>
        <p:txBody>
          <a:bodyPr/>
          <a:lstStyle/>
          <a:p>
            <a:r>
              <a:rPr lang="en-US" sz="4000" b="1" dirty="0">
                <a:latin typeface="Times New Roman" panose="02020603050405020304" pitchFamily="18" charset="0"/>
                <a:cs typeface="Times New Roman" panose="02020603050405020304" pitchFamily="18" charset="0"/>
              </a:rPr>
              <a:t>Conceptualization of Trade Diplomacy in India</a:t>
            </a:r>
            <a:r>
              <a:rPr lang="en-US" dirty="0"/>
              <a:t> </a:t>
            </a:r>
          </a:p>
        </p:txBody>
      </p:sp>
      <p:sp>
        <p:nvSpPr>
          <p:cNvPr id="3" name="Content Placeholder 2">
            <a:extLst>
              <a:ext uri="{FF2B5EF4-FFF2-40B4-BE49-F238E27FC236}">
                <a16:creationId xmlns:a16="http://schemas.microsoft.com/office/drawing/2014/main" id="{76BF406D-10B8-3E96-3C50-B8D5887638B6}"/>
              </a:ext>
            </a:extLst>
          </p:cNvPr>
          <p:cNvSpPr>
            <a:spLocks noGrp="1"/>
          </p:cNvSpPr>
          <p:nvPr>
            <p:ph idx="1"/>
          </p:nvPr>
        </p:nvSpPr>
        <p:spPr/>
        <p:txBody>
          <a:bodyPr>
            <a:normAutofit lnSpcReduction="10000"/>
          </a:bodyPr>
          <a:lstStyle/>
          <a:p>
            <a:pPr algn="just"/>
            <a:r>
              <a:rPr lang="en-US" b="1" i="0" dirty="0">
                <a:solidFill>
                  <a:srgbClr val="4D5156"/>
                </a:solidFill>
                <a:effectLst/>
                <a:latin typeface="Times New Roman" panose="02020603050405020304" pitchFamily="18" charset="0"/>
                <a:cs typeface="Times New Roman" panose="02020603050405020304" pitchFamily="18" charset="0"/>
              </a:rPr>
              <a:t>The long-term vision of the </a:t>
            </a:r>
            <a:r>
              <a:rPr lang="en-US" b="1" i="0" dirty="0">
                <a:solidFill>
                  <a:srgbClr val="5F6368"/>
                </a:solidFill>
                <a:effectLst/>
                <a:latin typeface="Times New Roman" panose="02020603050405020304" pitchFamily="18" charset="0"/>
                <a:cs typeface="Times New Roman" panose="02020603050405020304" pitchFamily="18" charset="0"/>
              </a:rPr>
              <a:t>Department</a:t>
            </a:r>
            <a:r>
              <a:rPr lang="en-US" b="1" i="0" dirty="0">
                <a:solidFill>
                  <a:srgbClr val="4D5156"/>
                </a:solidFill>
                <a:effectLst/>
                <a:latin typeface="Times New Roman" panose="02020603050405020304" pitchFamily="18" charset="0"/>
                <a:cs typeface="Times New Roman" panose="02020603050405020304" pitchFamily="18" charset="0"/>
              </a:rPr>
              <a:t> is to make </a:t>
            </a:r>
            <a:r>
              <a:rPr lang="en-US" b="1" i="0" dirty="0">
                <a:solidFill>
                  <a:srgbClr val="5F6368"/>
                </a:solidFill>
                <a:effectLst/>
                <a:latin typeface="Times New Roman" panose="02020603050405020304" pitchFamily="18" charset="0"/>
                <a:cs typeface="Times New Roman" panose="02020603050405020304" pitchFamily="18" charset="0"/>
              </a:rPr>
              <a:t>India</a:t>
            </a:r>
            <a:r>
              <a:rPr lang="en-US" b="1" i="0" dirty="0">
                <a:solidFill>
                  <a:srgbClr val="4D5156"/>
                </a:solidFill>
                <a:effectLst/>
                <a:latin typeface="Times New Roman" panose="02020603050405020304" pitchFamily="18" charset="0"/>
                <a:cs typeface="Times New Roman" panose="02020603050405020304" pitchFamily="18" charset="0"/>
              </a:rPr>
              <a:t> a major player in the world trade and assume a </a:t>
            </a:r>
            <a:r>
              <a:rPr lang="en-US" b="1" i="0" dirty="0">
                <a:solidFill>
                  <a:srgbClr val="5F6368"/>
                </a:solidFill>
                <a:effectLst/>
                <a:latin typeface="Times New Roman" panose="02020603050405020304" pitchFamily="18" charset="0"/>
                <a:cs typeface="Times New Roman" panose="02020603050405020304" pitchFamily="18" charset="0"/>
              </a:rPr>
              <a:t>role</a:t>
            </a:r>
            <a:r>
              <a:rPr lang="en-US" b="1" i="0" dirty="0">
                <a:solidFill>
                  <a:srgbClr val="4D5156"/>
                </a:solidFill>
                <a:effectLst/>
                <a:latin typeface="Times New Roman" panose="02020603050405020304" pitchFamily="18" charset="0"/>
                <a:cs typeface="Times New Roman" panose="02020603050405020304" pitchFamily="18" charset="0"/>
              </a:rPr>
              <a:t> of leadership in the international trade. [Department of Commerce website]</a:t>
            </a:r>
          </a:p>
          <a:p>
            <a:pPr algn="just"/>
            <a:r>
              <a:rPr lang="en-US" b="1" dirty="0">
                <a:solidFill>
                  <a:srgbClr val="4D5156"/>
                </a:solidFill>
                <a:latin typeface="Times New Roman" panose="02020603050405020304" pitchFamily="18" charset="0"/>
                <a:cs typeface="Times New Roman" panose="02020603050405020304" pitchFamily="18" charset="0"/>
              </a:rPr>
              <a:t>‘’While introducing Economic Reforms in 1991, there was recognition that reforms were imperative if India wanted to become an economic power of consequence within and beyond the region. Official pronouncement reflected the concern that the balance of fiscal power as opposed to the military power was the key factor in determining a country’s international standing, calling for an integrated strategy to bring economic and foreign policies together.’’ [Sridharan 2002]   </a:t>
            </a:r>
            <a:endParaRPr 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4320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62DBB-1723-DC86-D6A0-5D68D714D036}"/>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C6F81874-14A3-A584-CF71-00A97BD4AF8F}"/>
              </a:ext>
            </a:extLst>
          </p:cNvPr>
          <p:cNvSpPr>
            <a:spLocks noGrp="1"/>
          </p:cNvSpPr>
          <p:nvPr>
            <p:ph idx="1"/>
          </p:nvPr>
        </p:nvSpPr>
        <p:spPr/>
        <p:txBody>
          <a:bodyPr/>
          <a:lstStyle/>
          <a:p>
            <a:endParaRPr lang="en-US" dirty="0"/>
          </a:p>
          <a:p>
            <a:pPr marL="0" indent="0">
              <a:buNone/>
            </a:pPr>
            <a:endParaRPr lang="en-US" dirty="0"/>
          </a:p>
          <a:p>
            <a:endParaRPr lang="en-US" dirty="0"/>
          </a:p>
          <a:p>
            <a:pPr marL="0" indent="0" algn="ctr">
              <a:buNone/>
            </a:pPr>
            <a:r>
              <a:rPr lang="en-US" sz="6000" dirty="0"/>
              <a:t>BACK TO THE BASICS</a:t>
            </a:r>
            <a:endParaRPr lang="en-GB" sz="6000" dirty="0"/>
          </a:p>
        </p:txBody>
      </p:sp>
    </p:spTree>
    <p:extLst>
      <p:ext uri="{BB962C8B-B14F-4D97-AF65-F5344CB8AC3E}">
        <p14:creationId xmlns:p14="http://schemas.microsoft.com/office/powerpoint/2010/main" val="1845992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5D148-401D-5309-B931-C167B2EE4FB1}"/>
              </a:ext>
            </a:extLst>
          </p:cNvPr>
          <p:cNvSpPr>
            <a:spLocks noGrp="1"/>
          </p:cNvSpPr>
          <p:nvPr>
            <p:ph type="title"/>
          </p:nvPr>
        </p:nvSpPr>
        <p:spPr/>
        <p:txBody>
          <a:bodyPr/>
          <a:lstStyle/>
          <a:p>
            <a:r>
              <a:rPr lang="en-US" dirty="0"/>
              <a:t>What is Statecraft?</a:t>
            </a:r>
          </a:p>
        </p:txBody>
      </p:sp>
      <p:sp>
        <p:nvSpPr>
          <p:cNvPr id="3" name="Content Placeholder 2">
            <a:extLst>
              <a:ext uri="{FF2B5EF4-FFF2-40B4-BE49-F238E27FC236}">
                <a16:creationId xmlns:a16="http://schemas.microsoft.com/office/drawing/2014/main" id="{87C8E345-D86B-093A-7DEE-D409DFE7AE42}"/>
              </a:ext>
            </a:extLst>
          </p:cNvPr>
          <p:cNvSpPr>
            <a:spLocks noGrp="1"/>
          </p:cNvSpPr>
          <p:nvPr>
            <p:ph idx="1"/>
          </p:nvPr>
        </p:nvSpPr>
        <p:spPr/>
        <p:txBody>
          <a:bodyPr>
            <a:normAutofit/>
          </a:bodyPr>
          <a:lstStyle/>
          <a:p>
            <a:pPr marL="0" indent="0" algn="just">
              <a:buNone/>
            </a:pPr>
            <a:r>
              <a:rPr lang="en-US" dirty="0"/>
              <a:t>In a world divided into sovereign nations, a country needs to practice Statecraft, broadly called Foreign Policy to pursue an International Political Economy. Statecraft is pursued through four primary instruments: information (words and propaganda), diplomacy (negotiations and deals), force (weapons and violence), and economics (goods and money) 		</a:t>
            </a:r>
          </a:p>
          <a:p>
            <a:pPr marL="0" indent="0" algn="just">
              <a:buNone/>
            </a:pPr>
            <a:r>
              <a:rPr lang="en-US" dirty="0"/>
              <a:t>						[</a:t>
            </a:r>
            <a:r>
              <a:rPr lang="en-US" dirty="0" err="1"/>
              <a:t>Lasswal</a:t>
            </a:r>
            <a:r>
              <a:rPr lang="en-US" dirty="0"/>
              <a:t>, 1958]</a:t>
            </a:r>
          </a:p>
        </p:txBody>
      </p:sp>
    </p:spTree>
    <p:extLst>
      <p:ext uri="{BB962C8B-B14F-4D97-AF65-F5344CB8AC3E}">
        <p14:creationId xmlns:p14="http://schemas.microsoft.com/office/powerpoint/2010/main" val="1660802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B49EF9-3AC2-CF0A-E6E4-1D53F845F408}"/>
              </a:ext>
            </a:extLst>
          </p:cNvPr>
          <p:cNvSpPr>
            <a:spLocks noGrp="1"/>
          </p:cNvSpPr>
          <p:nvPr>
            <p:ph type="title"/>
          </p:nvPr>
        </p:nvSpPr>
        <p:spPr/>
        <p:txBody>
          <a:bodyPr/>
          <a:lstStyle/>
          <a:p>
            <a:r>
              <a:rPr lang="en-US" dirty="0"/>
              <a:t>What is Economic Statecraft?</a:t>
            </a:r>
          </a:p>
        </p:txBody>
      </p:sp>
      <p:sp>
        <p:nvSpPr>
          <p:cNvPr id="3" name="Content Placeholder 2">
            <a:extLst>
              <a:ext uri="{FF2B5EF4-FFF2-40B4-BE49-F238E27FC236}">
                <a16:creationId xmlns:a16="http://schemas.microsoft.com/office/drawing/2014/main" id="{E561A4C4-7714-EF6A-1683-2BB6BDC468CF}"/>
              </a:ext>
            </a:extLst>
          </p:cNvPr>
          <p:cNvSpPr>
            <a:spLocks noGrp="1"/>
          </p:cNvSpPr>
          <p:nvPr>
            <p:ph idx="1"/>
          </p:nvPr>
        </p:nvSpPr>
        <p:spPr/>
        <p:txBody>
          <a:bodyPr>
            <a:normAutofit lnSpcReduction="10000"/>
          </a:bodyPr>
          <a:lstStyle/>
          <a:p>
            <a:pPr algn="just"/>
            <a:r>
              <a:rPr lang="en-US" dirty="0"/>
              <a:t>Economic statecraft encompasses efforts by governments to influence other actors in the international system, relying primarily on resources that have “a reasonable semblance of a market price in terms of money.” [Baldwin 1986] [Reference to money prices is intended to distinguish economic statecraft from other types of statecraft, such as military statecraft, which utilize nonpecuniary means of persuasion or coercion, while at the same time accommodating the broadest possible range of measures that could usefully be called economic]</a:t>
            </a:r>
          </a:p>
          <a:p>
            <a:pPr algn="just"/>
            <a:r>
              <a:rPr lang="en-US" dirty="0"/>
              <a:t>American Use of ‘State/Economic’ and ‘Foreign Commercial’ Diplomacy in their Embassies </a:t>
            </a:r>
          </a:p>
        </p:txBody>
      </p:sp>
    </p:spTree>
    <p:extLst>
      <p:ext uri="{BB962C8B-B14F-4D97-AF65-F5344CB8AC3E}">
        <p14:creationId xmlns:p14="http://schemas.microsoft.com/office/powerpoint/2010/main" val="40448278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371</TotalTime>
  <Words>2359</Words>
  <Application>Microsoft Office PowerPoint</Application>
  <PresentationFormat>Widescreen</PresentationFormat>
  <Paragraphs>138</Paragraphs>
  <Slides>23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Calibri Light</vt:lpstr>
      <vt:lpstr>futuraptbook</vt:lpstr>
      <vt:lpstr>Inter</vt:lpstr>
      <vt:lpstr>ProximaNova-Bold</vt:lpstr>
      <vt:lpstr>Times New Roman</vt:lpstr>
      <vt:lpstr>Office Theme</vt:lpstr>
      <vt:lpstr>Role of TIOs in helping Pakistan develop better industrial development policies and practices</vt:lpstr>
      <vt:lpstr>PowerPoint Presentation</vt:lpstr>
      <vt:lpstr>Fundamental Notions</vt:lpstr>
      <vt:lpstr>Mission and Charter of Ministry of Commerce</vt:lpstr>
      <vt:lpstr>Trade and Investment Diplomacy Infrastructure of MOC</vt:lpstr>
      <vt:lpstr>Conceptualization of Trade Diplomacy in India </vt:lpstr>
      <vt:lpstr>PowerPoint Presentation</vt:lpstr>
      <vt:lpstr>What is Statecraft?</vt:lpstr>
      <vt:lpstr>What is Economic Statecraft?</vt:lpstr>
      <vt:lpstr>Evolution of Economic Statecraft since WW II to 2016</vt:lpstr>
      <vt:lpstr>New Financial Statecraft</vt:lpstr>
      <vt:lpstr>US Trade in Goods and Services vs Long Term Trade</vt:lpstr>
      <vt:lpstr>Digital Diplomacy</vt:lpstr>
      <vt:lpstr>New Great-Power Dynamics/Geo-economics [Norloff 2021]</vt:lpstr>
      <vt:lpstr>Use of expanded notion of Trade as a tool to advance Foreign Policy Goals: Ukraine Conflict as prelude to open tariff wars</vt:lpstr>
      <vt:lpstr>PowerPoint Presentation</vt:lpstr>
      <vt:lpstr>  Economic Statecraft of the British Colonialism in India and its impact on the Economic Structure, its orientation and vulnerabilities  </vt:lpstr>
      <vt:lpstr>Statecraft and Economic Structure: The case of Pakistan [Post 1947] </vt:lpstr>
      <vt:lpstr>Wavering between two extremes: 1965 to 1985</vt:lpstr>
      <vt:lpstr>Key Provisions of PERA 1992</vt:lpstr>
      <vt:lpstr>Contemporary Pakistan</vt:lpstr>
      <vt:lpstr>Approaches and Methodologies to protect and promote national economic statecraft</vt:lpstr>
      <vt:lpstr>Policy Scope &amp; Vision of Draft New Industrial Policy [2025]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Safdar Sohail</dc:creator>
  <cp:lastModifiedBy>Dr. Safdar Sohail</cp:lastModifiedBy>
  <cp:revision>33</cp:revision>
  <dcterms:created xsi:type="dcterms:W3CDTF">2025-03-07T05:19:30Z</dcterms:created>
  <dcterms:modified xsi:type="dcterms:W3CDTF">2025-04-24T03:59:24Z</dcterms:modified>
</cp:coreProperties>
</file>