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2" r:id="rId4"/>
    <p:sldId id="271" r:id="rId5"/>
    <p:sldId id="272" r:id="rId6"/>
    <p:sldId id="267" r:id="rId7"/>
    <p:sldId id="268" r:id="rId8"/>
    <p:sldId id="260" r:id="rId9"/>
    <p:sldId id="264" r:id="rId10"/>
    <p:sldId id="265" r:id="rId11"/>
    <p:sldId id="266" r:id="rId12"/>
    <p:sldId id="270"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9EDEB7F-17F3-4025-807A-81218311A364}"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6BB2C0-BC16-4F63-A323-1B4EA6699122}" type="slidenum">
              <a:rPr lang="en-US" smtClean="0"/>
              <a:t>‹#›</a:t>
            </a:fld>
            <a:endParaRPr lang="en-US"/>
          </a:p>
        </p:txBody>
      </p:sp>
    </p:spTree>
    <p:extLst>
      <p:ext uri="{BB962C8B-B14F-4D97-AF65-F5344CB8AC3E}">
        <p14:creationId xmlns:p14="http://schemas.microsoft.com/office/powerpoint/2010/main" val="3479929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EDEB7F-17F3-4025-807A-81218311A364}"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6BB2C0-BC16-4F63-A323-1B4EA6699122}" type="slidenum">
              <a:rPr lang="en-US" smtClean="0"/>
              <a:t>‹#›</a:t>
            </a:fld>
            <a:endParaRPr lang="en-US"/>
          </a:p>
        </p:txBody>
      </p:sp>
    </p:spTree>
    <p:extLst>
      <p:ext uri="{BB962C8B-B14F-4D97-AF65-F5344CB8AC3E}">
        <p14:creationId xmlns:p14="http://schemas.microsoft.com/office/powerpoint/2010/main" val="2359905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EDEB7F-17F3-4025-807A-81218311A364}"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6BB2C0-BC16-4F63-A323-1B4EA6699122}" type="slidenum">
              <a:rPr lang="en-US" smtClean="0"/>
              <a:t>‹#›</a:t>
            </a:fld>
            <a:endParaRPr lang="en-US"/>
          </a:p>
        </p:txBody>
      </p:sp>
    </p:spTree>
    <p:extLst>
      <p:ext uri="{BB962C8B-B14F-4D97-AF65-F5344CB8AC3E}">
        <p14:creationId xmlns:p14="http://schemas.microsoft.com/office/powerpoint/2010/main" val="1164335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EDEB7F-17F3-4025-807A-81218311A364}"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6BB2C0-BC16-4F63-A323-1B4EA6699122}" type="slidenum">
              <a:rPr lang="en-US" smtClean="0"/>
              <a:t>‹#›</a:t>
            </a:fld>
            <a:endParaRPr lang="en-US"/>
          </a:p>
        </p:txBody>
      </p:sp>
    </p:spTree>
    <p:extLst>
      <p:ext uri="{BB962C8B-B14F-4D97-AF65-F5344CB8AC3E}">
        <p14:creationId xmlns:p14="http://schemas.microsoft.com/office/powerpoint/2010/main" val="2748804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9EDEB7F-17F3-4025-807A-81218311A364}"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6BB2C0-BC16-4F63-A323-1B4EA6699122}" type="slidenum">
              <a:rPr lang="en-US" smtClean="0"/>
              <a:t>‹#›</a:t>
            </a:fld>
            <a:endParaRPr lang="en-US"/>
          </a:p>
        </p:txBody>
      </p:sp>
    </p:spTree>
    <p:extLst>
      <p:ext uri="{BB962C8B-B14F-4D97-AF65-F5344CB8AC3E}">
        <p14:creationId xmlns:p14="http://schemas.microsoft.com/office/powerpoint/2010/main" val="148492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9EDEB7F-17F3-4025-807A-81218311A364}"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6BB2C0-BC16-4F63-A323-1B4EA6699122}" type="slidenum">
              <a:rPr lang="en-US" smtClean="0"/>
              <a:t>‹#›</a:t>
            </a:fld>
            <a:endParaRPr lang="en-US"/>
          </a:p>
        </p:txBody>
      </p:sp>
    </p:spTree>
    <p:extLst>
      <p:ext uri="{BB962C8B-B14F-4D97-AF65-F5344CB8AC3E}">
        <p14:creationId xmlns:p14="http://schemas.microsoft.com/office/powerpoint/2010/main" val="2422608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9EDEB7F-17F3-4025-807A-81218311A364}" type="datetimeFigureOut">
              <a:rPr lang="en-US" smtClean="0"/>
              <a:t>12/18/2025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6BB2C0-BC16-4F63-A323-1B4EA6699122}" type="slidenum">
              <a:rPr lang="en-US" smtClean="0"/>
              <a:t>‹#›</a:t>
            </a:fld>
            <a:endParaRPr lang="en-US"/>
          </a:p>
        </p:txBody>
      </p:sp>
    </p:spTree>
    <p:extLst>
      <p:ext uri="{BB962C8B-B14F-4D97-AF65-F5344CB8AC3E}">
        <p14:creationId xmlns:p14="http://schemas.microsoft.com/office/powerpoint/2010/main" val="368582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9EDEB7F-17F3-4025-807A-81218311A364}" type="datetimeFigureOut">
              <a:rPr lang="en-US" smtClean="0"/>
              <a:t>12/18/2025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6BB2C0-BC16-4F63-A323-1B4EA6699122}" type="slidenum">
              <a:rPr lang="en-US" smtClean="0"/>
              <a:t>‹#›</a:t>
            </a:fld>
            <a:endParaRPr lang="en-US"/>
          </a:p>
        </p:txBody>
      </p:sp>
    </p:spTree>
    <p:extLst>
      <p:ext uri="{BB962C8B-B14F-4D97-AF65-F5344CB8AC3E}">
        <p14:creationId xmlns:p14="http://schemas.microsoft.com/office/powerpoint/2010/main" val="3770489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EDEB7F-17F3-4025-807A-81218311A364}" type="datetimeFigureOut">
              <a:rPr lang="en-US" smtClean="0"/>
              <a:t>12/18/2025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6BB2C0-BC16-4F63-A323-1B4EA6699122}" type="slidenum">
              <a:rPr lang="en-US" smtClean="0"/>
              <a:t>‹#›</a:t>
            </a:fld>
            <a:endParaRPr lang="en-US"/>
          </a:p>
        </p:txBody>
      </p:sp>
    </p:spTree>
    <p:extLst>
      <p:ext uri="{BB962C8B-B14F-4D97-AF65-F5344CB8AC3E}">
        <p14:creationId xmlns:p14="http://schemas.microsoft.com/office/powerpoint/2010/main" val="379287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EDEB7F-17F3-4025-807A-81218311A364}"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6BB2C0-BC16-4F63-A323-1B4EA6699122}" type="slidenum">
              <a:rPr lang="en-US" smtClean="0"/>
              <a:t>‹#›</a:t>
            </a:fld>
            <a:endParaRPr lang="en-US"/>
          </a:p>
        </p:txBody>
      </p:sp>
    </p:spTree>
    <p:extLst>
      <p:ext uri="{BB962C8B-B14F-4D97-AF65-F5344CB8AC3E}">
        <p14:creationId xmlns:p14="http://schemas.microsoft.com/office/powerpoint/2010/main" val="1215232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EDEB7F-17F3-4025-807A-81218311A364}"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6BB2C0-BC16-4F63-A323-1B4EA6699122}" type="slidenum">
              <a:rPr lang="en-US" smtClean="0"/>
              <a:t>‹#›</a:t>
            </a:fld>
            <a:endParaRPr lang="en-US"/>
          </a:p>
        </p:txBody>
      </p:sp>
    </p:spTree>
    <p:extLst>
      <p:ext uri="{BB962C8B-B14F-4D97-AF65-F5344CB8AC3E}">
        <p14:creationId xmlns:p14="http://schemas.microsoft.com/office/powerpoint/2010/main" val="3427329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EDEB7F-17F3-4025-807A-81218311A364}" type="datetimeFigureOut">
              <a:rPr lang="en-US" smtClean="0"/>
              <a:t>12/18/2025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6BB2C0-BC16-4F63-A323-1B4EA6699122}" type="slidenum">
              <a:rPr lang="en-US" smtClean="0"/>
              <a:t>‹#›</a:t>
            </a:fld>
            <a:endParaRPr lang="en-US"/>
          </a:p>
        </p:txBody>
      </p:sp>
    </p:spTree>
    <p:extLst>
      <p:ext uri="{BB962C8B-B14F-4D97-AF65-F5344CB8AC3E}">
        <p14:creationId xmlns:p14="http://schemas.microsoft.com/office/powerpoint/2010/main" val="3789471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google.com/search?q=redress&amp;rlz=1C1AJCO_enPK1193&amp;oq=difference+between+%27address%27+and+issue+and+%27redress%27+an+issue%3F&amp;gs_lcrp=EgZjaHJvbWUyBggAEEUYOdIBCTY5MjBqMGoxNagCCLACAQ&amp;sourceid=chrome&amp;ie=UTF-8&amp;mstk=AUtExfAwxueKPl0QxV3wS7MF5RSHO4qLIBfJHgKTs3OjAWI1oy_LVJnh6_bPA4v8_0_PRg9oEvMs_BURT3T4e4X2MvagPgs9CXuEIgdQQtMLMLav0mTOv5h6IStuAuSRQX_0tVIh2OQ7iS4634Rvqu6F58lShTtkGHcEnqPGPLa6EjrLGZ5YJVdIpTWJ8TArUrolfTGdgYr2xElBzX-srGP_8_uN_g&amp;csui=3&amp;ved=2ahUKEwi15vOi58eRAxUKXEEAHVFZPQoQgK4QegQIARAC"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488758"/>
            <a:ext cx="9144000" cy="2387600"/>
          </a:xfrm>
        </p:spPr>
        <p:txBody>
          <a:bodyPr/>
          <a:lstStyle/>
          <a:p>
            <a:r>
              <a:rPr lang="en-US" b="1" dirty="0"/>
              <a:t>Elderly Grievance </a:t>
            </a:r>
            <a:r>
              <a:rPr lang="en-US" b="1" dirty="0" err="1"/>
              <a:t>Redressal</a:t>
            </a:r>
            <a:r>
              <a:rPr lang="en-US" b="1" dirty="0"/>
              <a:t> Committee</a:t>
            </a:r>
          </a:p>
        </p:txBody>
      </p:sp>
      <p:sp>
        <p:nvSpPr>
          <p:cNvPr id="3" name="Subtitle 2"/>
          <p:cNvSpPr>
            <a:spLocks noGrp="1"/>
          </p:cNvSpPr>
          <p:nvPr>
            <p:ph type="subTitle" idx="1"/>
          </p:nvPr>
        </p:nvSpPr>
        <p:spPr>
          <a:xfrm>
            <a:off x="1524000" y="3876358"/>
            <a:ext cx="9144000" cy="1655762"/>
          </a:xfrm>
        </p:spPr>
        <p:txBody>
          <a:bodyPr/>
          <a:lstStyle/>
          <a:p>
            <a:r>
              <a:rPr lang="en-US" dirty="0"/>
              <a:t>Presentation for the Committee Meeting – 19/12/2025</a:t>
            </a:r>
          </a:p>
          <a:p>
            <a:r>
              <a:rPr lang="en-US" b="1" dirty="0"/>
              <a:t>Presented by:</a:t>
            </a:r>
            <a:r>
              <a:rPr lang="en-US" dirty="0"/>
              <a:t> Dr. </a:t>
            </a:r>
            <a:r>
              <a:rPr lang="en-US" dirty="0" err="1"/>
              <a:t>Safdar</a:t>
            </a:r>
            <a:r>
              <a:rPr lang="en-US" dirty="0"/>
              <a:t> </a:t>
            </a:r>
            <a:r>
              <a:rPr lang="en-US" dirty="0" err="1"/>
              <a:t>Sohail</a:t>
            </a:r>
            <a:endParaRPr lang="en-US" dirty="0"/>
          </a:p>
        </p:txBody>
      </p:sp>
    </p:spTree>
    <p:extLst>
      <p:ext uri="{BB962C8B-B14F-4D97-AF65-F5344CB8AC3E}">
        <p14:creationId xmlns:p14="http://schemas.microsoft.com/office/powerpoint/2010/main" val="14308903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Recommendations to Strengthen the Act</a:t>
            </a:r>
          </a:p>
        </p:txBody>
      </p:sp>
      <p:sp>
        <p:nvSpPr>
          <p:cNvPr id="3" name="Content Placeholder 2"/>
          <p:cNvSpPr>
            <a:spLocks noGrp="1"/>
          </p:cNvSpPr>
          <p:nvPr>
            <p:ph idx="1"/>
          </p:nvPr>
        </p:nvSpPr>
        <p:spPr/>
        <p:txBody>
          <a:bodyPr/>
          <a:lstStyle/>
          <a:p>
            <a:pPr marL="0" indent="0">
              <a:buNone/>
            </a:pPr>
            <a:r>
              <a:rPr lang="en-US" b="1" dirty="0"/>
              <a:t>Recommendation 3: Healthcare &amp; Long-Term Care</a:t>
            </a:r>
          </a:p>
          <a:p>
            <a:r>
              <a:rPr lang="en-US" dirty="0"/>
              <a:t>Include mental health, dementia, and long-term care provisions in the Act</a:t>
            </a:r>
          </a:p>
          <a:p>
            <a:r>
              <a:rPr lang="en-US" dirty="0"/>
              <a:t>Prioritize preventive and home-based care systems</a:t>
            </a:r>
          </a:p>
          <a:p>
            <a:r>
              <a:rPr lang="en-US" dirty="0"/>
              <a:t>Integrate care standards into National Health Vision 2026</a:t>
            </a:r>
          </a:p>
          <a:p>
            <a:pPr marL="0" indent="0">
              <a:buNone/>
            </a:pPr>
            <a:r>
              <a:rPr lang="en-US" b="1" dirty="0"/>
              <a:t>Recommendation 4: Simplify Senior Citizen ID</a:t>
            </a:r>
          </a:p>
          <a:p>
            <a:r>
              <a:rPr lang="en-US" dirty="0"/>
              <a:t>Legally allow NADRA CNIC to serve as Senior Citizen Card</a:t>
            </a:r>
          </a:p>
        </p:txBody>
      </p:sp>
    </p:spTree>
    <p:extLst>
      <p:ext uri="{BB962C8B-B14F-4D97-AF65-F5344CB8AC3E}">
        <p14:creationId xmlns:p14="http://schemas.microsoft.com/office/powerpoint/2010/main" val="1161228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Recommendations to Strengthen the Act</a:t>
            </a:r>
          </a:p>
        </p:txBody>
      </p:sp>
      <p:sp>
        <p:nvSpPr>
          <p:cNvPr id="3" name="Content Placeholder 2"/>
          <p:cNvSpPr>
            <a:spLocks noGrp="1"/>
          </p:cNvSpPr>
          <p:nvPr>
            <p:ph idx="1"/>
          </p:nvPr>
        </p:nvSpPr>
        <p:spPr/>
        <p:txBody>
          <a:bodyPr/>
          <a:lstStyle/>
          <a:p>
            <a:pPr marL="0" indent="0">
              <a:buNone/>
            </a:pPr>
            <a:r>
              <a:rPr lang="en-US" b="1" dirty="0"/>
              <a:t>Recommendation 5: Life-Cycle Social Protection</a:t>
            </a:r>
          </a:p>
          <a:p>
            <a:r>
              <a:rPr lang="en-US" dirty="0"/>
              <a:t>Include pension/social security provisions for uncovered elderly</a:t>
            </a:r>
          </a:p>
          <a:p>
            <a:pPr marL="0" indent="0">
              <a:buNone/>
            </a:pPr>
            <a:r>
              <a:rPr lang="en-US" b="1" dirty="0"/>
              <a:t>Recommendation 6: Legal Guidelines for Old-Age Homes</a:t>
            </a:r>
          </a:p>
          <a:p>
            <a:r>
              <a:rPr lang="en-US" dirty="0"/>
              <a:t>Define operational standards, HR, and services in the Act, adding as Schedules or Rules</a:t>
            </a:r>
          </a:p>
          <a:p>
            <a:endParaRPr lang="en-US" dirty="0"/>
          </a:p>
          <a:p>
            <a:pPr marL="0" indent="0" algn="ctr">
              <a:buNone/>
            </a:pPr>
            <a:r>
              <a:rPr lang="en-US" dirty="0"/>
              <a:t>Islamabad Capital Territory Senior Citizen Act 2021 is a work in progress, with little pressure to fill the gaps.</a:t>
            </a:r>
          </a:p>
          <a:p>
            <a:pPr marL="0" indent="0" algn="ctr">
              <a:buNone/>
            </a:pPr>
            <a:r>
              <a:rPr lang="en-US" b="1" dirty="0"/>
              <a:t>Why?</a:t>
            </a:r>
          </a:p>
        </p:txBody>
      </p:sp>
    </p:spTree>
    <p:extLst>
      <p:ext uri="{BB962C8B-B14F-4D97-AF65-F5344CB8AC3E}">
        <p14:creationId xmlns:p14="http://schemas.microsoft.com/office/powerpoint/2010/main" val="3533690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8662-11BF-1D16-CCAA-58FF0CA3CE36}"/>
              </a:ext>
            </a:extLst>
          </p:cNvPr>
          <p:cNvSpPr>
            <a:spLocks noGrp="1"/>
          </p:cNvSpPr>
          <p:nvPr>
            <p:ph type="title"/>
          </p:nvPr>
        </p:nvSpPr>
        <p:spPr/>
        <p:txBody>
          <a:bodyPr>
            <a:normAutofit fontScale="90000"/>
          </a:bodyPr>
          <a:lstStyle/>
          <a:p>
            <a:r>
              <a:rPr lang="en-US" dirty="0"/>
              <a:t>A problematic Governance model: Inadequate for today and unprepared for tomorrow</a:t>
            </a:r>
            <a:endParaRPr lang="en-GB" dirty="0"/>
          </a:p>
        </p:txBody>
      </p:sp>
      <p:sp>
        <p:nvSpPr>
          <p:cNvPr id="3" name="Content Placeholder 2">
            <a:extLst>
              <a:ext uri="{FF2B5EF4-FFF2-40B4-BE49-F238E27FC236}">
                <a16:creationId xmlns:a16="http://schemas.microsoft.com/office/drawing/2014/main" id="{A84AEF0F-0D37-64CC-C4EB-D4576F2590F1}"/>
              </a:ext>
            </a:extLst>
          </p:cNvPr>
          <p:cNvSpPr>
            <a:spLocks noGrp="1"/>
          </p:cNvSpPr>
          <p:nvPr>
            <p:ph idx="1"/>
          </p:nvPr>
        </p:nvSpPr>
        <p:spPr/>
        <p:txBody>
          <a:bodyPr>
            <a:normAutofit fontScale="85000" lnSpcReduction="20000"/>
          </a:bodyPr>
          <a:lstStyle/>
          <a:p>
            <a:r>
              <a:rPr lang="en-US" dirty="0"/>
              <a:t>Poor data profiling of elderly challenges</a:t>
            </a:r>
          </a:p>
          <a:p>
            <a:r>
              <a:rPr lang="en-US" dirty="0"/>
              <a:t>Aging framed as "demographic burden" and "dependency ratio" problem</a:t>
            </a:r>
          </a:p>
          <a:p>
            <a:r>
              <a:rPr lang="en-US" dirty="0"/>
              <a:t>Policy focus on “tech-efficiency," "public-private partnerships," "philanthropic solutions"</a:t>
            </a:r>
          </a:p>
          <a:p>
            <a:r>
              <a:rPr lang="en-US" dirty="0"/>
              <a:t>Ideological promotion of individualized responsibility for old-age preparation</a:t>
            </a:r>
          </a:p>
          <a:p>
            <a:pPr marL="0" indent="0">
              <a:buNone/>
            </a:pPr>
            <a:r>
              <a:rPr lang="en-US" dirty="0"/>
              <a:t>Quantitative Projection of Business as usual in 2035</a:t>
            </a:r>
          </a:p>
          <a:p>
            <a:r>
              <a:rPr lang="en-US" b="1" dirty="0"/>
              <a:t>Population 60+:</a:t>
            </a:r>
            <a:r>
              <a:rPr lang="en-US" dirty="0"/>
              <a:t> ~48 million (15% of projected 320 million population)</a:t>
            </a:r>
          </a:p>
          <a:p>
            <a:r>
              <a:rPr lang="en-US" b="1" dirty="0"/>
              <a:t>Healthy Life expectancy further going down for poor sections of society</a:t>
            </a:r>
            <a:endParaRPr lang="en-US" dirty="0"/>
          </a:p>
          <a:p>
            <a:r>
              <a:rPr lang="en-US" b="1" dirty="0"/>
              <a:t>Elderly poverty rate:</a:t>
            </a:r>
            <a:r>
              <a:rPr lang="en-US" dirty="0"/>
              <a:t> 40% (increasing inequality)</a:t>
            </a:r>
          </a:p>
          <a:p>
            <a:r>
              <a:rPr lang="en-US" b="1" dirty="0"/>
              <a:t>Institutionalization rate:</a:t>
            </a:r>
            <a:r>
              <a:rPr lang="en-US" dirty="0"/>
              <a:t> 12% in old homes (up from 3% today)</a:t>
            </a:r>
          </a:p>
          <a:p>
            <a:r>
              <a:rPr lang="en-US" b="1" dirty="0"/>
              <a:t>Intergenerational co-residence:</a:t>
            </a:r>
            <a:r>
              <a:rPr lang="en-US" dirty="0"/>
              <a:t> Drops from 65% to 45%</a:t>
            </a:r>
          </a:p>
          <a:p>
            <a:endParaRPr lang="en-US" dirty="0"/>
          </a:p>
          <a:p>
            <a:endParaRPr lang="en-GB" dirty="0"/>
          </a:p>
        </p:txBody>
      </p:sp>
    </p:spTree>
    <p:extLst>
      <p:ext uri="{BB962C8B-B14F-4D97-AF65-F5344CB8AC3E}">
        <p14:creationId xmlns:p14="http://schemas.microsoft.com/office/powerpoint/2010/main" val="1408872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946E0-0495-DDFF-5C05-DAB738463792}"/>
              </a:ext>
            </a:extLst>
          </p:cNvPr>
          <p:cNvSpPr>
            <a:spLocks noGrp="1"/>
          </p:cNvSpPr>
          <p:nvPr>
            <p:ph type="title"/>
          </p:nvPr>
        </p:nvSpPr>
        <p:spPr/>
        <p:txBody>
          <a:bodyPr/>
          <a:lstStyle/>
          <a:p>
            <a:r>
              <a:rPr lang="en-US" dirty="0"/>
              <a:t>The future which awaits us</a:t>
            </a:r>
            <a:endParaRPr lang="en-GB" dirty="0"/>
          </a:p>
        </p:txBody>
      </p:sp>
      <p:sp>
        <p:nvSpPr>
          <p:cNvPr id="3" name="Content Placeholder 2">
            <a:extLst>
              <a:ext uri="{FF2B5EF4-FFF2-40B4-BE49-F238E27FC236}">
                <a16:creationId xmlns:a16="http://schemas.microsoft.com/office/drawing/2014/main" id="{C81F0090-68BE-6B6A-507D-EC62DE0D4AFA}"/>
              </a:ext>
            </a:extLst>
          </p:cNvPr>
          <p:cNvSpPr>
            <a:spLocks noGrp="1"/>
          </p:cNvSpPr>
          <p:nvPr>
            <p:ph idx="1"/>
          </p:nvPr>
        </p:nvSpPr>
        <p:spPr/>
        <p:txBody>
          <a:bodyPr>
            <a:normAutofit fontScale="92500" lnSpcReduction="20000"/>
          </a:bodyPr>
          <a:lstStyle/>
          <a:p>
            <a:r>
              <a:rPr lang="en-US" b="1" dirty="0"/>
              <a:t>Healthcare:</a:t>
            </a:r>
            <a:r>
              <a:rPr lang="en-US" dirty="0"/>
              <a:t> Two-tier system consolidates - quality geriatric care for elite (5%), basic palliative care for masses</a:t>
            </a:r>
          </a:p>
          <a:p>
            <a:r>
              <a:rPr lang="en-US" b="1" dirty="0"/>
              <a:t>Economic:</a:t>
            </a:r>
            <a:r>
              <a:rPr lang="en-US" dirty="0"/>
              <a:t> Market-based pension products cover 25% of elderly</a:t>
            </a:r>
          </a:p>
          <a:p>
            <a:r>
              <a:rPr lang="en-US" b="1" dirty="0"/>
              <a:t>Social:</a:t>
            </a:r>
            <a:r>
              <a:rPr lang="en-US" dirty="0"/>
              <a:t> Elderly from poor households become "policy targets" rather than rights-holders</a:t>
            </a:r>
          </a:p>
          <a:p>
            <a:r>
              <a:rPr lang="en-US" b="1" dirty="0"/>
              <a:t>Knowledge Production:</a:t>
            </a:r>
            <a:r>
              <a:rPr lang="en-US" dirty="0"/>
              <a:t> We continue with national surveys on aging describing "characteristics" without power analysis</a:t>
            </a:r>
          </a:p>
          <a:p>
            <a:r>
              <a:rPr lang="en-US" b="1" dirty="0"/>
              <a:t>Spatial:</a:t>
            </a:r>
            <a:r>
              <a:rPr lang="en-US" dirty="0"/>
              <a:t> Gated retirement communities emerge alongside neglected urban slum elderly</a:t>
            </a:r>
          </a:p>
          <a:p>
            <a:r>
              <a:rPr lang="en-US" dirty="0"/>
              <a:t>Intergenerational resource conflicts in poor households</a:t>
            </a:r>
          </a:p>
          <a:p>
            <a:pPr marL="0" indent="0">
              <a:buNone/>
            </a:pPr>
            <a:r>
              <a:rPr lang="en-US" dirty="0"/>
              <a:t>Sticky choice: Have higher population growth rates or allow immigrant </a:t>
            </a:r>
            <a:r>
              <a:rPr lang="en-US" dirty="0" err="1"/>
              <a:t>labour</a:t>
            </a:r>
            <a:r>
              <a:rPr lang="en-US" dirty="0"/>
              <a:t> to work in Pakistan</a:t>
            </a:r>
          </a:p>
          <a:p>
            <a:endParaRPr lang="en-US" dirty="0"/>
          </a:p>
          <a:p>
            <a:endParaRPr lang="en-US" dirty="0"/>
          </a:p>
          <a:p>
            <a:endParaRPr lang="en-US" dirty="0"/>
          </a:p>
          <a:p>
            <a:endParaRPr lang="en-GB" dirty="0"/>
          </a:p>
        </p:txBody>
      </p:sp>
    </p:spTree>
    <p:extLst>
      <p:ext uri="{BB962C8B-B14F-4D97-AF65-F5344CB8AC3E}">
        <p14:creationId xmlns:p14="http://schemas.microsoft.com/office/powerpoint/2010/main" val="2997440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Grievance Redressal Committee:</a:t>
            </a:r>
            <a:br>
              <a:rPr lang="en-US" dirty="0"/>
            </a:br>
            <a:r>
              <a:rPr lang="en-US" dirty="0"/>
              <a:t> </a:t>
            </a:r>
            <a:r>
              <a:rPr lang="en-US" b="1" dirty="0"/>
              <a:t>Legal Framework </a:t>
            </a:r>
          </a:p>
        </p:txBody>
      </p:sp>
      <p:sp>
        <p:nvSpPr>
          <p:cNvPr id="3" name="Content Placeholder 2"/>
          <p:cNvSpPr>
            <a:spLocks noGrp="1"/>
          </p:cNvSpPr>
          <p:nvPr>
            <p:ph idx="1"/>
          </p:nvPr>
        </p:nvSpPr>
        <p:spPr/>
        <p:txBody>
          <a:bodyPr/>
          <a:lstStyle/>
          <a:p>
            <a:pPr algn="just"/>
            <a:r>
              <a:rPr lang="en-US" dirty="0"/>
              <a:t>A Grievance </a:t>
            </a:r>
            <a:r>
              <a:rPr lang="en-US" dirty="0" err="1"/>
              <a:t>Redressal</a:t>
            </a:r>
            <a:r>
              <a:rPr lang="en-US" dirty="0"/>
              <a:t> Committee was established under the Act (Sections 17–21) to enforce provisions and address violations, with appeals heard by the Senior Citizen Council.</a:t>
            </a:r>
          </a:p>
          <a:p>
            <a:pPr algn="just"/>
            <a:r>
              <a:rPr lang="en-US" dirty="0"/>
              <a:t>The appeals against the decisions of the Committee, if any, would be heard by the Council. Working in unison, the Council and Committee are expected to act as the main pillars of an Integrated Elderly Care System in Islamabad Capital Territory.</a:t>
            </a:r>
          </a:p>
        </p:txBody>
      </p:sp>
    </p:spTree>
    <p:extLst>
      <p:ext uri="{BB962C8B-B14F-4D97-AF65-F5344CB8AC3E}">
        <p14:creationId xmlns:p14="http://schemas.microsoft.com/office/powerpoint/2010/main" val="2806642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Functions / Key Responsibilities as per the Senior Citizen Act 2021</a:t>
            </a:r>
          </a:p>
        </p:txBody>
      </p:sp>
      <p:sp>
        <p:nvSpPr>
          <p:cNvPr id="3" name="Content Placeholder 2"/>
          <p:cNvSpPr>
            <a:spLocks noGrp="1"/>
          </p:cNvSpPr>
          <p:nvPr>
            <p:ph idx="1"/>
          </p:nvPr>
        </p:nvSpPr>
        <p:spPr/>
        <p:txBody>
          <a:bodyPr>
            <a:normAutofit fontScale="92500"/>
          </a:bodyPr>
          <a:lstStyle/>
          <a:p>
            <a:pPr algn="just"/>
            <a:r>
              <a:rPr lang="en-US" dirty="0"/>
              <a:t>Redress complaints of senior citizens in a timely and transparent manner.</a:t>
            </a:r>
          </a:p>
          <a:p>
            <a:pPr algn="just"/>
            <a:r>
              <a:rPr lang="en-US" dirty="0"/>
              <a:t>Coordinate with relevant authorities, including police, courts, health, and social welfare departments.</a:t>
            </a:r>
          </a:p>
          <a:p>
            <a:pPr algn="just"/>
            <a:r>
              <a:rPr lang="en-US" dirty="0"/>
              <a:t>Ensure accessibility to all senior citizens through both digital and physical complaint channels.</a:t>
            </a:r>
          </a:p>
          <a:p>
            <a:pPr algn="just"/>
            <a:r>
              <a:rPr lang="en-US" dirty="0"/>
              <a:t>Exercise legal authority to act and ensure timely resolution of complaints.</a:t>
            </a:r>
          </a:p>
          <a:p>
            <a:pPr algn="just"/>
            <a:r>
              <a:rPr lang="en-US" dirty="0"/>
              <a:t>Maintain linkage with a MIS / digital tracking system to monitor complaints.</a:t>
            </a:r>
          </a:p>
          <a:p>
            <a:pPr algn="just"/>
            <a:r>
              <a:rPr lang="en-US" dirty="0"/>
              <a:t>Uphold transparency, accountability, and responsiveness.</a:t>
            </a:r>
          </a:p>
        </p:txBody>
      </p:sp>
    </p:spTree>
    <p:extLst>
      <p:ext uri="{BB962C8B-B14F-4D97-AF65-F5344CB8AC3E}">
        <p14:creationId xmlns:p14="http://schemas.microsoft.com/office/powerpoint/2010/main" val="4006829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1C140-2DD9-4C3A-8CFF-BCDCF49CF65C}"/>
              </a:ext>
            </a:extLst>
          </p:cNvPr>
          <p:cNvSpPr>
            <a:spLocks noGrp="1"/>
          </p:cNvSpPr>
          <p:nvPr>
            <p:ph type="title"/>
          </p:nvPr>
        </p:nvSpPr>
        <p:spPr/>
        <p:txBody>
          <a:bodyPr/>
          <a:lstStyle/>
          <a:p>
            <a:r>
              <a:rPr lang="en-US" dirty="0"/>
              <a:t>Insights from Helpline</a:t>
            </a:r>
          </a:p>
        </p:txBody>
      </p:sp>
      <p:sp>
        <p:nvSpPr>
          <p:cNvPr id="3" name="Content Placeholder 2">
            <a:extLst>
              <a:ext uri="{FF2B5EF4-FFF2-40B4-BE49-F238E27FC236}">
                <a16:creationId xmlns:a16="http://schemas.microsoft.com/office/drawing/2014/main" id="{3291B4C1-0F2F-41B7-9C75-D8B4E43A3FD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396852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88839-B0CA-4DF6-B0E4-B60CEA8D570D}"/>
              </a:ext>
            </a:extLst>
          </p:cNvPr>
          <p:cNvSpPr>
            <a:spLocks noGrp="1"/>
          </p:cNvSpPr>
          <p:nvPr>
            <p:ph type="title"/>
          </p:nvPr>
        </p:nvSpPr>
        <p:spPr/>
        <p:txBody>
          <a:bodyPr/>
          <a:lstStyle/>
          <a:p>
            <a:r>
              <a:rPr lang="en-US" dirty="0"/>
              <a:t>Insights from Helpline</a:t>
            </a:r>
          </a:p>
        </p:txBody>
      </p:sp>
      <p:sp>
        <p:nvSpPr>
          <p:cNvPr id="3" name="Content Placeholder 2">
            <a:extLst>
              <a:ext uri="{FF2B5EF4-FFF2-40B4-BE49-F238E27FC236}">
                <a16:creationId xmlns:a16="http://schemas.microsoft.com/office/drawing/2014/main" id="{7FB92CBB-0E58-4C21-94A0-7127F58E543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77579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660E8-73B4-4785-B7DC-77B2FEC3D5D5}"/>
              </a:ext>
            </a:extLst>
          </p:cNvPr>
          <p:cNvSpPr>
            <a:spLocks noGrp="1"/>
          </p:cNvSpPr>
          <p:nvPr>
            <p:ph type="title"/>
          </p:nvPr>
        </p:nvSpPr>
        <p:spPr/>
        <p:txBody>
          <a:bodyPr>
            <a:normAutofit/>
          </a:bodyPr>
          <a:lstStyle/>
          <a:p>
            <a:r>
              <a:rPr lang="en-US" dirty="0"/>
              <a:t>Grievances caused by [1] Lack of information about rights [2] a crime </a:t>
            </a:r>
          </a:p>
        </p:txBody>
      </p:sp>
      <p:sp>
        <p:nvSpPr>
          <p:cNvPr id="3" name="Content Placeholder 2">
            <a:extLst>
              <a:ext uri="{FF2B5EF4-FFF2-40B4-BE49-F238E27FC236}">
                <a16:creationId xmlns:a16="http://schemas.microsoft.com/office/drawing/2014/main" id="{3F9BB25E-27E2-4DE6-9718-E5D8A6C86E56}"/>
              </a:ext>
            </a:extLst>
          </p:cNvPr>
          <p:cNvSpPr>
            <a:spLocks noGrp="1"/>
          </p:cNvSpPr>
          <p:nvPr>
            <p:ph idx="1"/>
          </p:nvPr>
        </p:nvSpPr>
        <p:spPr/>
        <p:txBody>
          <a:bodyPr>
            <a:normAutofit/>
          </a:bodyPr>
          <a:lstStyle/>
          <a:p>
            <a:pPr algn="just"/>
            <a:r>
              <a:rPr lang="en-US" dirty="0">
                <a:latin typeface="+mj-lt"/>
              </a:rPr>
              <a:t>We </a:t>
            </a:r>
            <a:r>
              <a:rPr lang="en-US" b="1" dirty="0">
                <a:effectLst/>
                <a:latin typeface="+mj-lt"/>
              </a:rPr>
              <a:t>address an issue</a:t>
            </a:r>
            <a:r>
              <a:rPr lang="en-US" dirty="0">
                <a:latin typeface="+mj-lt"/>
              </a:rPr>
              <a:t> by bringing attention to it, discuss it, or start working on it through awareness campaigns leading to information/acknowledging and focusing the issue.  </a:t>
            </a:r>
          </a:p>
          <a:p>
            <a:pPr algn="just"/>
            <a:r>
              <a:rPr lang="en-US" dirty="0">
                <a:latin typeface="+mj-lt"/>
              </a:rPr>
              <a:t>We </a:t>
            </a:r>
            <a:r>
              <a:rPr lang="en-US" b="1" dirty="0">
                <a:effectLst/>
                <a:latin typeface="+mj-lt"/>
                <a:hlinkClick r:id="rId2"/>
              </a:rPr>
              <a:t>redress</a:t>
            </a:r>
            <a:r>
              <a:rPr lang="en-US" b="1" dirty="0">
                <a:effectLst/>
                <a:latin typeface="+mj-lt"/>
              </a:rPr>
              <a:t> a Grievance </a:t>
            </a:r>
            <a:r>
              <a:rPr lang="en-US" dirty="0">
                <a:effectLst/>
                <a:latin typeface="+mj-lt"/>
              </a:rPr>
              <a:t>by</a:t>
            </a:r>
            <a:r>
              <a:rPr lang="en-US" b="1" dirty="0">
                <a:effectLst/>
                <a:latin typeface="+mj-lt"/>
              </a:rPr>
              <a:t> </a:t>
            </a:r>
            <a:r>
              <a:rPr lang="en-US" dirty="0">
                <a:latin typeface="+mj-lt"/>
              </a:rPr>
              <a:t>fixing a wrong/crime, make amends, or provide compensation, implying a resolution or reparation for a past injustice or harm</a:t>
            </a:r>
            <a:r>
              <a:rPr lang="en-US" b="0" i="0" dirty="0">
                <a:solidFill>
                  <a:srgbClr val="0A0A0A"/>
                </a:solidFill>
                <a:effectLst/>
                <a:latin typeface="+mj-lt"/>
              </a:rPr>
              <a:t>. [</a:t>
            </a:r>
            <a:r>
              <a:rPr lang="en-US" b="0" i="0" dirty="0" err="1">
                <a:solidFill>
                  <a:srgbClr val="0A0A0A"/>
                </a:solidFill>
                <a:effectLst/>
                <a:latin typeface="+mj-lt"/>
              </a:rPr>
              <a:t>Eg.</a:t>
            </a:r>
            <a:r>
              <a:rPr lang="en-US" b="0" i="0" dirty="0">
                <a:solidFill>
                  <a:srgbClr val="0A0A0A"/>
                </a:solidFill>
                <a:effectLst/>
                <a:latin typeface="+mj-lt"/>
              </a:rPr>
              <a:t> Violence, Abandonment, Lack of Maintenance, Appropriation of Property </a:t>
            </a:r>
            <a:r>
              <a:rPr lang="en-US" b="0" i="0" dirty="0" err="1">
                <a:solidFill>
                  <a:srgbClr val="0A0A0A"/>
                </a:solidFill>
                <a:effectLst/>
                <a:latin typeface="+mj-lt"/>
              </a:rPr>
              <a:t>etc</a:t>
            </a:r>
            <a:r>
              <a:rPr lang="en-US" b="0" i="0" dirty="0">
                <a:solidFill>
                  <a:srgbClr val="0A0A0A"/>
                </a:solidFill>
                <a:effectLst/>
                <a:latin typeface="+mj-lt"/>
              </a:rPr>
              <a:t>] </a:t>
            </a:r>
          </a:p>
          <a:p>
            <a:pPr algn="just"/>
            <a:r>
              <a:rPr lang="en-US" dirty="0">
                <a:solidFill>
                  <a:srgbClr val="0A0A0A"/>
                </a:solidFill>
                <a:latin typeface="+mj-lt"/>
              </a:rPr>
              <a:t>Pakistan Penal Code already contains provisions for the crimes against Parents. Why to have a special dispensation in the form of a Grievance Redressal Committee? To save costs, time? Quicker implementation? </a:t>
            </a:r>
            <a:r>
              <a:rPr lang="en-US" b="0" i="0" dirty="0">
                <a:solidFill>
                  <a:srgbClr val="0A0A0A"/>
                </a:solidFill>
                <a:effectLst/>
                <a:latin typeface="+mj-lt"/>
              </a:rPr>
              <a:t> </a:t>
            </a:r>
            <a:endParaRPr lang="en-US" dirty="0">
              <a:latin typeface="+mj-lt"/>
            </a:endParaRPr>
          </a:p>
        </p:txBody>
      </p:sp>
    </p:spTree>
    <p:extLst>
      <p:ext uri="{BB962C8B-B14F-4D97-AF65-F5344CB8AC3E}">
        <p14:creationId xmlns:p14="http://schemas.microsoft.com/office/powerpoint/2010/main" val="3855546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6FBA6-ECDA-4169-851D-7A51F8878A29}"/>
              </a:ext>
            </a:extLst>
          </p:cNvPr>
          <p:cNvSpPr>
            <a:spLocks noGrp="1"/>
          </p:cNvSpPr>
          <p:nvPr>
            <p:ph type="title"/>
          </p:nvPr>
        </p:nvSpPr>
        <p:spPr/>
        <p:txBody>
          <a:bodyPr>
            <a:normAutofit/>
          </a:bodyPr>
          <a:lstStyle/>
          <a:p>
            <a:r>
              <a:rPr lang="en-US" sz="2800" b="1" dirty="0"/>
              <a:t>Redressal Approach for Grievances resulting from [3] deprivation from the service provision as per relevant Rules/Provisions</a:t>
            </a:r>
          </a:p>
        </p:txBody>
      </p:sp>
      <p:sp>
        <p:nvSpPr>
          <p:cNvPr id="3" name="Content Placeholder 2">
            <a:extLst>
              <a:ext uri="{FF2B5EF4-FFF2-40B4-BE49-F238E27FC236}">
                <a16:creationId xmlns:a16="http://schemas.microsoft.com/office/drawing/2014/main" id="{B5EA166F-01A6-48BD-8977-26961566F27D}"/>
              </a:ext>
            </a:extLst>
          </p:cNvPr>
          <p:cNvSpPr>
            <a:spLocks noGrp="1"/>
          </p:cNvSpPr>
          <p:nvPr>
            <p:ph idx="1"/>
          </p:nvPr>
        </p:nvSpPr>
        <p:spPr/>
        <p:txBody>
          <a:bodyPr/>
          <a:lstStyle/>
          <a:p>
            <a:r>
              <a:rPr lang="en-US" dirty="0"/>
              <a:t>Expedite the approval of under consideration BISP Package for the Elderly Welfare in conjunction with </a:t>
            </a:r>
            <a:r>
              <a:rPr lang="en-US" dirty="0" err="1"/>
              <a:t>Sehat</a:t>
            </a:r>
            <a:r>
              <a:rPr lang="en-US" dirty="0"/>
              <a:t> </a:t>
            </a:r>
            <a:r>
              <a:rPr lang="en-US" dirty="0" err="1"/>
              <a:t>Sahulat</a:t>
            </a:r>
            <a:r>
              <a:rPr lang="en-US" dirty="0"/>
              <a:t> Program</a:t>
            </a:r>
          </a:p>
          <a:p>
            <a:r>
              <a:rPr lang="en-US" dirty="0"/>
              <a:t>Need to link Senior Citizen Card as envisaged under the Senior Citizen Act 2021 with monthly stipend to deserving elderly [As in Punjab.]</a:t>
            </a:r>
          </a:p>
          <a:p>
            <a:r>
              <a:rPr lang="en-US" dirty="0"/>
              <a:t>Create awareness with the service providers for preferential treatment at the public and private Hospitals</a:t>
            </a:r>
          </a:p>
          <a:p>
            <a:r>
              <a:rPr lang="en-US" dirty="0"/>
              <a:t>Engage with the relevant authorities on Pension issues</a:t>
            </a:r>
          </a:p>
          <a:p>
            <a:r>
              <a:rPr lang="en-US" dirty="0"/>
              <a:t>Need to link Senior Citizen card with Disability benefits</a:t>
            </a:r>
          </a:p>
          <a:p>
            <a:r>
              <a:rPr lang="en-US" dirty="0"/>
              <a:t>Admission and treatment grievances at Old Homes</a:t>
            </a:r>
          </a:p>
        </p:txBody>
      </p:sp>
    </p:spTree>
    <p:extLst>
      <p:ext uri="{BB962C8B-B14F-4D97-AF65-F5344CB8AC3E}">
        <p14:creationId xmlns:p14="http://schemas.microsoft.com/office/powerpoint/2010/main" val="1203650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Current Activities &amp; Initiatives</a:t>
            </a:r>
            <a:r>
              <a:rPr lang="en-US" dirty="0"/>
              <a:t> </a:t>
            </a:r>
          </a:p>
        </p:txBody>
      </p:sp>
      <p:sp>
        <p:nvSpPr>
          <p:cNvPr id="3" name="Content Placeholder 2"/>
          <p:cNvSpPr>
            <a:spLocks noGrp="1"/>
          </p:cNvSpPr>
          <p:nvPr>
            <p:ph idx="1"/>
          </p:nvPr>
        </p:nvSpPr>
        <p:spPr>
          <a:xfrm>
            <a:off x="838200" y="2108429"/>
            <a:ext cx="10515600" cy="3670202"/>
          </a:xfrm>
        </p:spPr>
        <p:txBody>
          <a:bodyPr>
            <a:normAutofit lnSpcReduction="10000"/>
          </a:bodyPr>
          <a:lstStyle/>
          <a:p>
            <a:pPr algn="just"/>
            <a:r>
              <a:rPr lang="en-US" dirty="0"/>
              <a:t>Formal work of the Grievance Redressal Committee is predicated upon the issuance of Rules &amp; Regulations and the provision of required human and financial resources.</a:t>
            </a:r>
          </a:p>
          <a:p>
            <a:pPr algn="just"/>
            <a:r>
              <a:rPr lang="en-US" dirty="0"/>
              <a:t>In the meantime, the Committee has identified key policy gaps and shared with the Ministry. The launching of an awareness campaign regarding the rights of older persons under the Senior Citizen Act and expediting the establishment of the Integrated Social Welfare System for the Elderly would greatly contribute to the work of the Grievance Committee.</a:t>
            </a:r>
          </a:p>
          <a:p>
            <a:endParaRPr lang="en-US" dirty="0"/>
          </a:p>
        </p:txBody>
      </p:sp>
    </p:spTree>
    <p:extLst>
      <p:ext uri="{BB962C8B-B14F-4D97-AF65-F5344CB8AC3E}">
        <p14:creationId xmlns:p14="http://schemas.microsoft.com/office/powerpoint/2010/main" val="3937006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Recommendations to Strengthen the Act</a:t>
            </a:r>
          </a:p>
        </p:txBody>
      </p:sp>
      <p:sp>
        <p:nvSpPr>
          <p:cNvPr id="3" name="Content Placeholder 2"/>
          <p:cNvSpPr>
            <a:spLocks noGrp="1"/>
          </p:cNvSpPr>
          <p:nvPr>
            <p:ph idx="1"/>
          </p:nvPr>
        </p:nvSpPr>
        <p:spPr/>
        <p:txBody>
          <a:bodyPr>
            <a:normAutofit lnSpcReduction="10000"/>
          </a:bodyPr>
          <a:lstStyle/>
          <a:p>
            <a:pPr marL="0" indent="0">
              <a:buNone/>
            </a:pPr>
            <a:r>
              <a:rPr lang="en-US" b="1" dirty="0"/>
              <a:t>Recommendation 1: Empower Senior Citizens Council</a:t>
            </a:r>
          </a:p>
          <a:p>
            <a:pPr lvl="0"/>
            <a:r>
              <a:rPr lang="en-US" dirty="0"/>
              <a:t>Give more authority, HR, and budget resources</a:t>
            </a:r>
          </a:p>
          <a:p>
            <a:pPr lvl="0"/>
            <a:r>
              <a:rPr lang="en-US" dirty="0"/>
              <a:t>Define clear roles, powers, and urgent decision-making authority</a:t>
            </a:r>
          </a:p>
          <a:p>
            <a:pPr lvl="0"/>
            <a:r>
              <a:rPr lang="en-US" dirty="0"/>
              <a:t>Approve rules and regulations formally in the Act</a:t>
            </a:r>
          </a:p>
          <a:p>
            <a:pPr marL="0" lvl="0" indent="0">
              <a:buNone/>
            </a:pPr>
            <a:r>
              <a:rPr lang="en-US" b="1" dirty="0"/>
              <a:t>Recommendation 2: Regulate Senior Care Facilities</a:t>
            </a:r>
          </a:p>
          <a:p>
            <a:r>
              <a:rPr lang="en-US" dirty="0"/>
              <a:t>Include standards &amp; accreditation for old-age homes in the law</a:t>
            </a:r>
          </a:p>
          <a:p>
            <a:r>
              <a:rPr lang="en-US" dirty="0"/>
              <a:t>Mandatory inspections and monitoring</a:t>
            </a:r>
          </a:p>
          <a:p>
            <a:r>
              <a:rPr lang="en-US" dirty="0"/>
              <a:t>Include programs to reduce loneliness and improve social engagement</a:t>
            </a:r>
          </a:p>
        </p:txBody>
      </p:sp>
    </p:spTree>
    <p:extLst>
      <p:ext uri="{BB962C8B-B14F-4D97-AF65-F5344CB8AC3E}">
        <p14:creationId xmlns:p14="http://schemas.microsoft.com/office/powerpoint/2010/main" val="19156695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1175</TotalTime>
  <Words>926</Words>
  <Application>Microsoft Office PowerPoint</Application>
  <PresentationFormat>Widescreen</PresentationFormat>
  <Paragraphs>74</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Elderly Grievance Redressal Committee</vt:lpstr>
      <vt:lpstr>Grievance Redressal Committee:  Legal Framework </vt:lpstr>
      <vt:lpstr>Functions / Key Responsibilities as per the Senior Citizen Act 2021</vt:lpstr>
      <vt:lpstr>Insights from Helpline</vt:lpstr>
      <vt:lpstr>Insights from Helpline</vt:lpstr>
      <vt:lpstr>Grievances caused by [1] Lack of information about rights [2] a crime </vt:lpstr>
      <vt:lpstr>Redressal Approach for Grievances resulting from [3] deprivation from the service provision as per relevant Rules/Provisions</vt:lpstr>
      <vt:lpstr>Current Activities &amp; Initiatives </vt:lpstr>
      <vt:lpstr>Recommendations to Strengthen the Act</vt:lpstr>
      <vt:lpstr>Recommendations to Strengthen the Act</vt:lpstr>
      <vt:lpstr>Recommendations to Strengthen the Act</vt:lpstr>
      <vt:lpstr>A problematic Governance model: Inadequate for today and unprepared for tomorrow</vt:lpstr>
      <vt:lpstr>The future which awaits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FAIZAN</cp:lastModifiedBy>
  <cp:revision>32</cp:revision>
  <dcterms:created xsi:type="dcterms:W3CDTF">2025-12-17T06:22:05Z</dcterms:created>
  <dcterms:modified xsi:type="dcterms:W3CDTF">2025-12-19T08:18:28Z</dcterms:modified>
</cp:coreProperties>
</file>