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0" r:id="rId4"/>
    <p:sldId id="261" r:id="rId5"/>
    <p:sldId id="268" r:id="rId6"/>
    <p:sldId id="269" r:id="rId7"/>
    <p:sldId id="270"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8" d="100"/>
          <a:sy n="68" d="100"/>
        </p:scale>
        <p:origin x="81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AA2C16-7727-96D0-3E61-443BFD3877D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DD45533-EE9A-50F1-1DAC-D3D2F8324CC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B6247A8-B74D-CE68-86D3-2E95C8507EEC}"/>
              </a:ext>
            </a:extLst>
          </p:cNvPr>
          <p:cNvSpPr>
            <a:spLocks noGrp="1"/>
          </p:cNvSpPr>
          <p:nvPr>
            <p:ph type="dt" sz="half" idx="10"/>
          </p:nvPr>
        </p:nvSpPr>
        <p:spPr/>
        <p:txBody>
          <a:bodyPr/>
          <a:lstStyle/>
          <a:p>
            <a:fld id="{A8713B03-27BB-4E6D-AD04-238B73E52037}" type="datetimeFigureOut">
              <a:rPr lang="en-GB" smtClean="0"/>
              <a:t>08/12/2023</a:t>
            </a:fld>
            <a:endParaRPr lang="en-GB"/>
          </a:p>
        </p:txBody>
      </p:sp>
      <p:sp>
        <p:nvSpPr>
          <p:cNvPr id="5" name="Footer Placeholder 4">
            <a:extLst>
              <a:ext uri="{FF2B5EF4-FFF2-40B4-BE49-F238E27FC236}">
                <a16:creationId xmlns:a16="http://schemas.microsoft.com/office/drawing/2014/main" id="{97799D85-A41B-82D6-6B46-BD11E14ED1D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8B7A7C1-2E71-FC0C-C348-835EC68C9F75}"/>
              </a:ext>
            </a:extLst>
          </p:cNvPr>
          <p:cNvSpPr>
            <a:spLocks noGrp="1"/>
          </p:cNvSpPr>
          <p:nvPr>
            <p:ph type="sldNum" sz="quarter" idx="12"/>
          </p:nvPr>
        </p:nvSpPr>
        <p:spPr/>
        <p:txBody>
          <a:bodyPr/>
          <a:lstStyle/>
          <a:p>
            <a:fld id="{94591848-5F31-4CF6-B7D7-99B2833734ED}" type="slidenum">
              <a:rPr lang="en-GB" smtClean="0"/>
              <a:t>‹#›</a:t>
            </a:fld>
            <a:endParaRPr lang="en-GB"/>
          </a:p>
        </p:txBody>
      </p:sp>
    </p:spTree>
    <p:extLst>
      <p:ext uri="{BB962C8B-B14F-4D97-AF65-F5344CB8AC3E}">
        <p14:creationId xmlns:p14="http://schemas.microsoft.com/office/powerpoint/2010/main" val="16834117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15BBEC-A9FF-022F-D7F7-40F2C9AC37C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0DCCE6E-0F40-B029-103D-60DB8B9B325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6D1EA7B-4623-5527-B9D6-AEFC0309D752}"/>
              </a:ext>
            </a:extLst>
          </p:cNvPr>
          <p:cNvSpPr>
            <a:spLocks noGrp="1"/>
          </p:cNvSpPr>
          <p:nvPr>
            <p:ph type="dt" sz="half" idx="10"/>
          </p:nvPr>
        </p:nvSpPr>
        <p:spPr/>
        <p:txBody>
          <a:bodyPr/>
          <a:lstStyle/>
          <a:p>
            <a:fld id="{A8713B03-27BB-4E6D-AD04-238B73E52037}" type="datetimeFigureOut">
              <a:rPr lang="en-GB" smtClean="0"/>
              <a:t>08/12/2023</a:t>
            </a:fld>
            <a:endParaRPr lang="en-GB"/>
          </a:p>
        </p:txBody>
      </p:sp>
      <p:sp>
        <p:nvSpPr>
          <p:cNvPr id="5" name="Footer Placeholder 4">
            <a:extLst>
              <a:ext uri="{FF2B5EF4-FFF2-40B4-BE49-F238E27FC236}">
                <a16:creationId xmlns:a16="http://schemas.microsoft.com/office/drawing/2014/main" id="{9437A2EA-02FF-3305-3CB6-F8388F9ABC4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3961501-66A6-E7C1-BD9C-3E704DED8516}"/>
              </a:ext>
            </a:extLst>
          </p:cNvPr>
          <p:cNvSpPr>
            <a:spLocks noGrp="1"/>
          </p:cNvSpPr>
          <p:nvPr>
            <p:ph type="sldNum" sz="quarter" idx="12"/>
          </p:nvPr>
        </p:nvSpPr>
        <p:spPr/>
        <p:txBody>
          <a:bodyPr/>
          <a:lstStyle/>
          <a:p>
            <a:fld id="{94591848-5F31-4CF6-B7D7-99B2833734ED}" type="slidenum">
              <a:rPr lang="en-GB" smtClean="0"/>
              <a:t>‹#›</a:t>
            </a:fld>
            <a:endParaRPr lang="en-GB"/>
          </a:p>
        </p:txBody>
      </p:sp>
    </p:spTree>
    <p:extLst>
      <p:ext uri="{BB962C8B-B14F-4D97-AF65-F5344CB8AC3E}">
        <p14:creationId xmlns:p14="http://schemas.microsoft.com/office/powerpoint/2010/main" val="6593716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FA6EA39-A46C-4D04-C1EA-9274E68DD67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245C700-29D3-EC7B-F662-31A14BAF9AE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24FE95D-E68B-6BEC-605B-00A17C270B41}"/>
              </a:ext>
            </a:extLst>
          </p:cNvPr>
          <p:cNvSpPr>
            <a:spLocks noGrp="1"/>
          </p:cNvSpPr>
          <p:nvPr>
            <p:ph type="dt" sz="half" idx="10"/>
          </p:nvPr>
        </p:nvSpPr>
        <p:spPr/>
        <p:txBody>
          <a:bodyPr/>
          <a:lstStyle/>
          <a:p>
            <a:fld id="{A8713B03-27BB-4E6D-AD04-238B73E52037}" type="datetimeFigureOut">
              <a:rPr lang="en-GB" smtClean="0"/>
              <a:t>08/12/2023</a:t>
            </a:fld>
            <a:endParaRPr lang="en-GB"/>
          </a:p>
        </p:txBody>
      </p:sp>
      <p:sp>
        <p:nvSpPr>
          <p:cNvPr id="5" name="Footer Placeholder 4">
            <a:extLst>
              <a:ext uri="{FF2B5EF4-FFF2-40B4-BE49-F238E27FC236}">
                <a16:creationId xmlns:a16="http://schemas.microsoft.com/office/drawing/2014/main" id="{D3C6E5FB-C2CA-40DB-E8E2-E26E4245B3E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E7DE859-86C3-8F17-CEBF-716FC6123CF9}"/>
              </a:ext>
            </a:extLst>
          </p:cNvPr>
          <p:cNvSpPr>
            <a:spLocks noGrp="1"/>
          </p:cNvSpPr>
          <p:nvPr>
            <p:ph type="sldNum" sz="quarter" idx="12"/>
          </p:nvPr>
        </p:nvSpPr>
        <p:spPr/>
        <p:txBody>
          <a:bodyPr/>
          <a:lstStyle/>
          <a:p>
            <a:fld id="{94591848-5F31-4CF6-B7D7-99B2833734ED}" type="slidenum">
              <a:rPr lang="en-GB" smtClean="0"/>
              <a:t>‹#›</a:t>
            </a:fld>
            <a:endParaRPr lang="en-GB"/>
          </a:p>
        </p:txBody>
      </p:sp>
    </p:spTree>
    <p:extLst>
      <p:ext uri="{BB962C8B-B14F-4D97-AF65-F5344CB8AC3E}">
        <p14:creationId xmlns:p14="http://schemas.microsoft.com/office/powerpoint/2010/main" val="2806309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4FE39C-6708-6D9A-B0FF-5612EE513D1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9EFD152-A341-9649-570B-56EF2E84FB1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D678000-4317-B538-74E4-CFF04C31EEA8}"/>
              </a:ext>
            </a:extLst>
          </p:cNvPr>
          <p:cNvSpPr>
            <a:spLocks noGrp="1"/>
          </p:cNvSpPr>
          <p:nvPr>
            <p:ph type="dt" sz="half" idx="10"/>
          </p:nvPr>
        </p:nvSpPr>
        <p:spPr/>
        <p:txBody>
          <a:bodyPr/>
          <a:lstStyle/>
          <a:p>
            <a:fld id="{A8713B03-27BB-4E6D-AD04-238B73E52037}" type="datetimeFigureOut">
              <a:rPr lang="en-GB" smtClean="0"/>
              <a:t>08/12/2023</a:t>
            </a:fld>
            <a:endParaRPr lang="en-GB"/>
          </a:p>
        </p:txBody>
      </p:sp>
      <p:sp>
        <p:nvSpPr>
          <p:cNvPr id="5" name="Footer Placeholder 4">
            <a:extLst>
              <a:ext uri="{FF2B5EF4-FFF2-40B4-BE49-F238E27FC236}">
                <a16:creationId xmlns:a16="http://schemas.microsoft.com/office/drawing/2014/main" id="{A5FF4E55-31B0-1E71-D07D-7ABFCAE99E8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FE62D13-CA65-C291-C42E-B90E61BD8CDD}"/>
              </a:ext>
            </a:extLst>
          </p:cNvPr>
          <p:cNvSpPr>
            <a:spLocks noGrp="1"/>
          </p:cNvSpPr>
          <p:nvPr>
            <p:ph type="sldNum" sz="quarter" idx="12"/>
          </p:nvPr>
        </p:nvSpPr>
        <p:spPr/>
        <p:txBody>
          <a:bodyPr/>
          <a:lstStyle/>
          <a:p>
            <a:fld id="{94591848-5F31-4CF6-B7D7-99B2833734ED}" type="slidenum">
              <a:rPr lang="en-GB" smtClean="0"/>
              <a:t>‹#›</a:t>
            </a:fld>
            <a:endParaRPr lang="en-GB"/>
          </a:p>
        </p:txBody>
      </p:sp>
    </p:spTree>
    <p:extLst>
      <p:ext uri="{BB962C8B-B14F-4D97-AF65-F5344CB8AC3E}">
        <p14:creationId xmlns:p14="http://schemas.microsoft.com/office/powerpoint/2010/main" val="1889974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1F480E-3276-DCA4-EC5C-FC0E85D076E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BCF2411-9CD3-1CE7-3B66-6A2573CD17A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5C11D1F-BDF4-5343-3684-0F34A179B555}"/>
              </a:ext>
            </a:extLst>
          </p:cNvPr>
          <p:cNvSpPr>
            <a:spLocks noGrp="1"/>
          </p:cNvSpPr>
          <p:nvPr>
            <p:ph type="dt" sz="half" idx="10"/>
          </p:nvPr>
        </p:nvSpPr>
        <p:spPr/>
        <p:txBody>
          <a:bodyPr/>
          <a:lstStyle/>
          <a:p>
            <a:fld id="{A8713B03-27BB-4E6D-AD04-238B73E52037}" type="datetimeFigureOut">
              <a:rPr lang="en-GB" smtClean="0"/>
              <a:t>08/12/2023</a:t>
            </a:fld>
            <a:endParaRPr lang="en-GB"/>
          </a:p>
        </p:txBody>
      </p:sp>
      <p:sp>
        <p:nvSpPr>
          <p:cNvPr id="5" name="Footer Placeholder 4">
            <a:extLst>
              <a:ext uri="{FF2B5EF4-FFF2-40B4-BE49-F238E27FC236}">
                <a16:creationId xmlns:a16="http://schemas.microsoft.com/office/drawing/2014/main" id="{6C64C453-F1D9-CBA2-96E2-7881B6ABC02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49273F9-5446-693C-78CE-E30CEE861684}"/>
              </a:ext>
            </a:extLst>
          </p:cNvPr>
          <p:cNvSpPr>
            <a:spLocks noGrp="1"/>
          </p:cNvSpPr>
          <p:nvPr>
            <p:ph type="sldNum" sz="quarter" idx="12"/>
          </p:nvPr>
        </p:nvSpPr>
        <p:spPr/>
        <p:txBody>
          <a:bodyPr/>
          <a:lstStyle/>
          <a:p>
            <a:fld id="{94591848-5F31-4CF6-B7D7-99B2833734ED}" type="slidenum">
              <a:rPr lang="en-GB" smtClean="0"/>
              <a:t>‹#›</a:t>
            </a:fld>
            <a:endParaRPr lang="en-GB"/>
          </a:p>
        </p:txBody>
      </p:sp>
    </p:spTree>
    <p:extLst>
      <p:ext uri="{BB962C8B-B14F-4D97-AF65-F5344CB8AC3E}">
        <p14:creationId xmlns:p14="http://schemas.microsoft.com/office/powerpoint/2010/main" val="10276026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CB0CA2-7455-DAD7-52DF-CC9836A7F45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73A2FB7-FEE7-B05D-ACF1-18E6A8B15AA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D2361F7-2189-C309-E4CA-A7B0A050C95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B3AC04B-9BFE-6428-33AA-4BCE4C7D872C}"/>
              </a:ext>
            </a:extLst>
          </p:cNvPr>
          <p:cNvSpPr>
            <a:spLocks noGrp="1"/>
          </p:cNvSpPr>
          <p:nvPr>
            <p:ph type="dt" sz="half" idx="10"/>
          </p:nvPr>
        </p:nvSpPr>
        <p:spPr/>
        <p:txBody>
          <a:bodyPr/>
          <a:lstStyle/>
          <a:p>
            <a:fld id="{A8713B03-27BB-4E6D-AD04-238B73E52037}" type="datetimeFigureOut">
              <a:rPr lang="en-GB" smtClean="0"/>
              <a:t>08/12/2023</a:t>
            </a:fld>
            <a:endParaRPr lang="en-GB"/>
          </a:p>
        </p:txBody>
      </p:sp>
      <p:sp>
        <p:nvSpPr>
          <p:cNvPr id="6" name="Footer Placeholder 5">
            <a:extLst>
              <a:ext uri="{FF2B5EF4-FFF2-40B4-BE49-F238E27FC236}">
                <a16:creationId xmlns:a16="http://schemas.microsoft.com/office/drawing/2014/main" id="{E0709F36-5AAA-9150-04D1-2D20526B552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5972F2C-2E2E-DFEC-50D0-56208F56DCD1}"/>
              </a:ext>
            </a:extLst>
          </p:cNvPr>
          <p:cNvSpPr>
            <a:spLocks noGrp="1"/>
          </p:cNvSpPr>
          <p:nvPr>
            <p:ph type="sldNum" sz="quarter" idx="12"/>
          </p:nvPr>
        </p:nvSpPr>
        <p:spPr/>
        <p:txBody>
          <a:bodyPr/>
          <a:lstStyle/>
          <a:p>
            <a:fld id="{94591848-5F31-4CF6-B7D7-99B2833734ED}" type="slidenum">
              <a:rPr lang="en-GB" smtClean="0"/>
              <a:t>‹#›</a:t>
            </a:fld>
            <a:endParaRPr lang="en-GB"/>
          </a:p>
        </p:txBody>
      </p:sp>
    </p:spTree>
    <p:extLst>
      <p:ext uri="{BB962C8B-B14F-4D97-AF65-F5344CB8AC3E}">
        <p14:creationId xmlns:p14="http://schemas.microsoft.com/office/powerpoint/2010/main" val="34512504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2B310-4AA1-44FD-8AF4-CB4E9DC9DF2C}"/>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45C2D98-B9A3-0546-F770-8E8CCE0431B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B463DF2-35C0-0D49-1FC7-FBD3B34F650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F88C124-40E1-F4CC-5788-F2341A582D4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93054FF-4573-5C29-22D8-D3CAD611F86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514D682-9A1A-DFC8-50CD-0107E32688D8}"/>
              </a:ext>
            </a:extLst>
          </p:cNvPr>
          <p:cNvSpPr>
            <a:spLocks noGrp="1"/>
          </p:cNvSpPr>
          <p:nvPr>
            <p:ph type="dt" sz="half" idx="10"/>
          </p:nvPr>
        </p:nvSpPr>
        <p:spPr/>
        <p:txBody>
          <a:bodyPr/>
          <a:lstStyle/>
          <a:p>
            <a:fld id="{A8713B03-27BB-4E6D-AD04-238B73E52037}" type="datetimeFigureOut">
              <a:rPr lang="en-GB" smtClean="0"/>
              <a:t>08/12/2023</a:t>
            </a:fld>
            <a:endParaRPr lang="en-GB"/>
          </a:p>
        </p:txBody>
      </p:sp>
      <p:sp>
        <p:nvSpPr>
          <p:cNvPr id="8" name="Footer Placeholder 7">
            <a:extLst>
              <a:ext uri="{FF2B5EF4-FFF2-40B4-BE49-F238E27FC236}">
                <a16:creationId xmlns:a16="http://schemas.microsoft.com/office/drawing/2014/main" id="{8E4ED4B8-9068-0DD5-E36E-BCF235AE081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4737BE13-8967-7828-0C7A-D4CE62F6FA5F}"/>
              </a:ext>
            </a:extLst>
          </p:cNvPr>
          <p:cNvSpPr>
            <a:spLocks noGrp="1"/>
          </p:cNvSpPr>
          <p:nvPr>
            <p:ph type="sldNum" sz="quarter" idx="12"/>
          </p:nvPr>
        </p:nvSpPr>
        <p:spPr/>
        <p:txBody>
          <a:bodyPr/>
          <a:lstStyle/>
          <a:p>
            <a:fld id="{94591848-5F31-4CF6-B7D7-99B2833734ED}" type="slidenum">
              <a:rPr lang="en-GB" smtClean="0"/>
              <a:t>‹#›</a:t>
            </a:fld>
            <a:endParaRPr lang="en-GB"/>
          </a:p>
        </p:txBody>
      </p:sp>
    </p:spTree>
    <p:extLst>
      <p:ext uri="{BB962C8B-B14F-4D97-AF65-F5344CB8AC3E}">
        <p14:creationId xmlns:p14="http://schemas.microsoft.com/office/powerpoint/2010/main" val="28817534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C40439-414A-E76B-D11E-5559754C9EE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BEC8EF8-FAB3-9230-E4DC-FAFDDAA9B64C}"/>
              </a:ext>
            </a:extLst>
          </p:cNvPr>
          <p:cNvSpPr>
            <a:spLocks noGrp="1"/>
          </p:cNvSpPr>
          <p:nvPr>
            <p:ph type="dt" sz="half" idx="10"/>
          </p:nvPr>
        </p:nvSpPr>
        <p:spPr/>
        <p:txBody>
          <a:bodyPr/>
          <a:lstStyle/>
          <a:p>
            <a:fld id="{A8713B03-27BB-4E6D-AD04-238B73E52037}" type="datetimeFigureOut">
              <a:rPr lang="en-GB" smtClean="0"/>
              <a:t>08/12/2023</a:t>
            </a:fld>
            <a:endParaRPr lang="en-GB"/>
          </a:p>
        </p:txBody>
      </p:sp>
      <p:sp>
        <p:nvSpPr>
          <p:cNvPr id="4" name="Footer Placeholder 3">
            <a:extLst>
              <a:ext uri="{FF2B5EF4-FFF2-40B4-BE49-F238E27FC236}">
                <a16:creationId xmlns:a16="http://schemas.microsoft.com/office/drawing/2014/main" id="{16FC0F0D-CA00-FFE2-26B1-9EE2E960E06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E28B441-5DC6-09C2-21EE-7327A4AEF1E1}"/>
              </a:ext>
            </a:extLst>
          </p:cNvPr>
          <p:cNvSpPr>
            <a:spLocks noGrp="1"/>
          </p:cNvSpPr>
          <p:nvPr>
            <p:ph type="sldNum" sz="quarter" idx="12"/>
          </p:nvPr>
        </p:nvSpPr>
        <p:spPr/>
        <p:txBody>
          <a:bodyPr/>
          <a:lstStyle/>
          <a:p>
            <a:fld id="{94591848-5F31-4CF6-B7D7-99B2833734ED}" type="slidenum">
              <a:rPr lang="en-GB" smtClean="0"/>
              <a:t>‹#›</a:t>
            </a:fld>
            <a:endParaRPr lang="en-GB"/>
          </a:p>
        </p:txBody>
      </p:sp>
    </p:spTree>
    <p:extLst>
      <p:ext uri="{BB962C8B-B14F-4D97-AF65-F5344CB8AC3E}">
        <p14:creationId xmlns:p14="http://schemas.microsoft.com/office/powerpoint/2010/main" val="18894012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F364F8F-17CB-6B16-A6C2-B1A6765CAC65}"/>
              </a:ext>
            </a:extLst>
          </p:cNvPr>
          <p:cNvSpPr>
            <a:spLocks noGrp="1"/>
          </p:cNvSpPr>
          <p:nvPr>
            <p:ph type="dt" sz="half" idx="10"/>
          </p:nvPr>
        </p:nvSpPr>
        <p:spPr/>
        <p:txBody>
          <a:bodyPr/>
          <a:lstStyle/>
          <a:p>
            <a:fld id="{A8713B03-27BB-4E6D-AD04-238B73E52037}" type="datetimeFigureOut">
              <a:rPr lang="en-GB" smtClean="0"/>
              <a:t>08/12/2023</a:t>
            </a:fld>
            <a:endParaRPr lang="en-GB"/>
          </a:p>
        </p:txBody>
      </p:sp>
      <p:sp>
        <p:nvSpPr>
          <p:cNvPr id="3" name="Footer Placeholder 2">
            <a:extLst>
              <a:ext uri="{FF2B5EF4-FFF2-40B4-BE49-F238E27FC236}">
                <a16:creationId xmlns:a16="http://schemas.microsoft.com/office/drawing/2014/main" id="{84CE37BB-AE9E-68C1-F0B0-54A9FC04D2C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6400086-BB32-7CC0-5701-69DD91EC76D0}"/>
              </a:ext>
            </a:extLst>
          </p:cNvPr>
          <p:cNvSpPr>
            <a:spLocks noGrp="1"/>
          </p:cNvSpPr>
          <p:nvPr>
            <p:ph type="sldNum" sz="quarter" idx="12"/>
          </p:nvPr>
        </p:nvSpPr>
        <p:spPr/>
        <p:txBody>
          <a:bodyPr/>
          <a:lstStyle/>
          <a:p>
            <a:fld id="{94591848-5F31-4CF6-B7D7-99B2833734ED}" type="slidenum">
              <a:rPr lang="en-GB" smtClean="0"/>
              <a:t>‹#›</a:t>
            </a:fld>
            <a:endParaRPr lang="en-GB"/>
          </a:p>
        </p:txBody>
      </p:sp>
    </p:spTree>
    <p:extLst>
      <p:ext uri="{BB962C8B-B14F-4D97-AF65-F5344CB8AC3E}">
        <p14:creationId xmlns:p14="http://schemas.microsoft.com/office/powerpoint/2010/main" val="18275840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EA38C3-2AE0-E11C-7C12-396B244DB9A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12AC55F-98B0-53BE-2B88-152D58C7C59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5D7CC6C-F680-6012-FAEA-C68A197213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2E0DBB1-BBB8-B0AB-624E-D410E6A62095}"/>
              </a:ext>
            </a:extLst>
          </p:cNvPr>
          <p:cNvSpPr>
            <a:spLocks noGrp="1"/>
          </p:cNvSpPr>
          <p:nvPr>
            <p:ph type="dt" sz="half" idx="10"/>
          </p:nvPr>
        </p:nvSpPr>
        <p:spPr/>
        <p:txBody>
          <a:bodyPr/>
          <a:lstStyle/>
          <a:p>
            <a:fld id="{A8713B03-27BB-4E6D-AD04-238B73E52037}" type="datetimeFigureOut">
              <a:rPr lang="en-GB" smtClean="0"/>
              <a:t>08/12/2023</a:t>
            </a:fld>
            <a:endParaRPr lang="en-GB"/>
          </a:p>
        </p:txBody>
      </p:sp>
      <p:sp>
        <p:nvSpPr>
          <p:cNvPr id="6" name="Footer Placeholder 5">
            <a:extLst>
              <a:ext uri="{FF2B5EF4-FFF2-40B4-BE49-F238E27FC236}">
                <a16:creationId xmlns:a16="http://schemas.microsoft.com/office/drawing/2014/main" id="{8C858DA1-5857-AD87-0C3B-34EEA384658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435C570-0BF7-4ACC-E862-503E41B9B765}"/>
              </a:ext>
            </a:extLst>
          </p:cNvPr>
          <p:cNvSpPr>
            <a:spLocks noGrp="1"/>
          </p:cNvSpPr>
          <p:nvPr>
            <p:ph type="sldNum" sz="quarter" idx="12"/>
          </p:nvPr>
        </p:nvSpPr>
        <p:spPr/>
        <p:txBody>
          <a:bodyPr/>
          <a:lstStyle/>
          <a:p>
            <a:fld id="{94591848-5F31-4CF6-B7D7-99B2833734ED}" type="slidenum">
              <a:rPr lang="en-GB" smtClean="0"/>
              <a:t>‹#›</a:t>
            </a:fld>
            <a:endParaRPr lang="en-GB"/>
          </a:p>
        </p:txBody>
      </p:sp>
    </p:spTree>
    <p:extLst>
      <p:ext uri="{BB962C8B-B14F-4D97-AF65-F5344CB8AC3E}">
        <p14:creationId xmlns:p14="http://schemas.microsoft.com/office/powerpoint/2010/main" val="34652518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B61201-0DF1-7073-4EB0-DE41D7E891F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1BD4FB2-DCB9-A2E3-C347-0B7749170EA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E74B8F18-D472-336C-DC41-459425F1F4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D36B489-E972-1AC6-5FAA-FD721D71BA01}"/>
              </a:ext>
            </a:extLst>
          </p:cNvPr>
          <p:cNvSpPr>
            <a:spLocks noGrp="1"/>
          </p:cNvSpPr>
          <p:nvPr>
            <p:ph type="dt" sz="half" idx="10"/>
          </p:nvPr>
        </p:nvSpPr>
        <p:spPr/>
        <p:txBody>
          <a:bodyPr/>
          <a:lstStyle/>
          <a:p>
            <a:fld id="{A8713B03-27BB-4E6D-AD04-238B73E52037}" type="datetimeFigureOut">
              <a:rPr lang="en-GB" smtClean="0"/>
              <a:t>08/12/2023</a:t>
            </a:fld>
            <a:endParaRPr lang="en-GB"/>
          </a:p>
        </p:txBody>
      </p:sp>
      <p:sp>
        <p:nvSpPr>
          <p:cNvPr id="6" name="Footer Placeholder 5">
            <a:extLst>
              <a:ext uri="{FF2B5EF4-FFF2-40B4-BE49-F238E27FC236}">
                <a16:creationId xmlns:a16="http://schemas.microsoft.com/office/drawing/2014/main" id="{95694D0A-5DB7-4C9B-0B60-BEF5AD4CB37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F3C2A01-B64A-6F6E-97D8-FB963F5A24B7}"/>
              </a:ext>
            </a:extLst>
          </p:cNvPr>
          <p:cNvSpPr>
            <a:spLocks noGrp="1"/>
          </p:cNvSpPr>
          <p:nvPr>
            <p:ph type="sldNum" sz="quarter" idx="12"/>
          </p:nvPr>
        </p:nvSpPr>
        <p:spPr/>
        <p:txBody>
          <a:bodyPr/>
          <a:lstStyle/>
          <a:p>
            <a:fld id="{94591848-5F31-4CF6-B7D7-99B2833734ED}" type="slidenum">
              <a:rPr lang="en-GB" smtClean="0"/>
              <a:t>‹#›</a:t>
            </a:fld>
            <a:endParaRPr lang="en-GB"/>
          </a:p>
        </p:txBody>
      </p:sp>
    </p:spTree>
    <p:extLst>
      <p:ext uri="{BB962C8B-B14F-4D97-AF65-F5344CB8AC3E}">
        <p14:creationId xmlns:p14="http://schemas.microsoft.com/office/powerpoint/2010/main" val="31469601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047A460-BF93-A780-49F0-8242380EDAA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F7BB1A0-986D-58AB-E54D-FB4FF818668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75E42CD-B3CA-1E3F-C273-017863490D3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713B03-27BB-4E6D-AD04-238B73E52037}" type="datetimeFigureOut">
              <a:rPr lang="en-GB" smtClean="0"/>
              <a:t>08/12/2023</a:t>
            </a:fld>
            <a:endParaRPr lang="en-GB"/>
          </a:p>
        </p:txBody>
      </p:sp>
      <p:sp>
        <p:nvSpPr>
          <p:cNvPr id="5" name="Footer Placeholder 4">
            <a:extLst>
              <a:ext uri="{FF2B5EF4-FFF2-40B4-BE49-F238E27FC236}">
                <a16:creationId xmlns:a16="http://schemas.microsoft.com/office/drawing/2014/main" id="{274DC260-16D3-88A7-46A6-C205FD4860C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3243FB5A-4762-81D5-5E5E-8A3598AB7CD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591848-5F31-4CF6-B7D7-99B2833734ED}" type="slidenum">
              <a:rPr lang="en-GB" smtClean="0"/>
              <a:t>‹#›</a:t>
            </a:fld>
            <a:endParaRPr lang="en-GB"/>
          </a:p>
        </p:txBody>
      </p:sp>
    </p:spTree>
    <p:extLst>
      <p:ext uri="{BB962C8B-B14F-4D97-AF65-F5344CB8AC3E}">
        <p14:creationId xmlns:p14="http://schemas.microsoft.com/office/powerpoint/2010/main" val="7992763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8AED05-DE47-E438-26F0-9C0315DE451A}"/>
              </a:ext>
            </a:extLst>
          </p:cNvPr>
          <p:cNvSpPr>
            <a:spLocks noGrp="1"/>
          </p:cNvSpPr>
          <p:nvPr>
            <p:ph type="ctrTitle"/>
          </p:nvPr>
        </p:nvSpPr>
        <p:spPr/>
        <p:txBody>
          <a:bodyPr>
            <a:normAutofit/>
          </a:bodyPr>
          <a:lstStyle/>
          <a:p>
            <a:r>
              <a:rPr lang="en-US" sz="2800" b="1" dirty="0"/>
              <a:t>Repurposing Import Substitution Strategy to align with new mega-trends of de-globalization: </a:t>
            </a:r>
            <a:br>
              <a:rPr lang="en-US" sz="2800" b="1" dirty="0"/>
            </a:br>
            <a:r>
              <a:rPr lang="en-US" sz="2800" b="1" dirty="0"/>
              <a:t>Post-productivism/degrowth; environmental justice [domestic </a:t>
            </a:r>
            <a:r>
              <a:rPr lang="en-US" sz="2800" b="1"/>
              <a:t>degrowth]; Homeland </a:t>
            </a:r>
            <a:r>
              <a:rPr lang="en-US" sz="2800" b="1" dirty="0"/>
              <a:t>Economics</a:t>
            </a:r>
            <a:endParaRPr lang="en-GB" sz="2800" b="1" dirty="0"/>
          </a:p>
        </p:txBody>
      </p:sp>
      <p:sp>
        <p:nvSpPr>
          <p:cNvPr id="3" name="Subtitle 2">
            <a:extLst>
              <a:ext uri="{FF2B5EF4-FFF2-40B4-BE49-F238E27FC236}">
                <a16:creationId xmlns:a16="http://schemas.microsoft.com/office/drawing/2014/main" id="{710B8C4C-7920-F5C8-E2CA-23CF3878B399}"/>
              </a:ext>
            </a:extLst>
          </p:cNvPr>
          <p:cNvSpPr>
            <a:spLocks noGrp="1"/>
          </p:cNvSpPr>
          <p:nvPr>
            <p:ph type="subTitle" idx="1"/>
          </p:nvPr>
        </p:nvSpPr>
        <p:spPr/>
        <p:txBody>
          <a:bodyPr/>
          <a:lstStyle/>
          <a:p>
            <a:r>
              <a:rPr lang="en-US" dirty="0"/>
              <a:t>08.12.2023</a:t>
            </a:r>
          </a:p>
          <a:p>
            <a:r>
              <a:rPr lang="en-US" dirty="0"/>
              <a:t>Dr. Safdar Sohail</a:t>
            </a:r>
          </a:p>
          <a:p>
            <a:r>
              <a:rPr lang="en-US" dirty="0"/>
              <a:t>Executive Director Social Protection Resource Centre, Islamabad</a:t>
            </a:r>
            <a:endParaRPr lang="en-GB" dirty="0"/>
          </a:p>
        </p:txBody>
      </p:sp>
    </p:spTree>
    <p:extLst>
      <p:ext uri="{BB962C8B-B14F-4D97-AF65-F5344CB8AC3E}">
        <p14:creationId xmlns:p14="http://schemas.microsoft.com/office/powerpoint/2010/main" val="9338488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9DA148-EE75-DF13-AAB6-BC8E6C1D13F0}"/>
              </a:ext>
            </a:extLst>
          </p:cNvPr>
          <p:cNvSpPr>
            <a:spLocks noGrp="1"/>
          </p:cNvSpPr>
          <p:nvPr>
            <p:ph type="title"/>
          </p:nvPr>
        </p:nvSpPr>
        <p:spPr/>
        <p:txBody>
          <a:bodyPr/>
          <a:lstStyle/>
          <a:p>
            <a:r>
              <a:rPr lang="en-US" dirty="0"/>
              <a:t>Mega-Trend One: Post-</a:t>
            </a:r>
            <a:r>
              <a:rPr lang="en-US" dirty="0" err="1"/>
              <a:t>productivst</a:t>
            </a:r>
            <a:r>
              <a:rPr lang="en-US" dirty="0"/>
              <a:t> degrowth</a:t>
            </a:r>
            <a:endParaRPr lang="en-GB" dirty="0"/>
          </a:p>
        </p:txBody>
      </p:sp>
      <p:sp>
        <p:nvSpPr>
          <p:cNvPr id="3" name="Content Placeholder 2">
            <a:extLst>
              <a:ext uri="{FF2B5EF4-FFF2-40B4-BE49-F238E27FC236}">
                <a16:creationId xmlns:a16="http://schemas.microsoft.com/office/drawing/2014/main" id="{E17FE4A7-BD64-8F81-4A33-48C1D1699192}"/>
              </a:ext>
            </a:extLst>
          </p:cNvPr>
          <p:cNvSpPr>
            <a:spLocks noGrp="1"/>
          </p:cNvSpPr>
          <p:nvPr>
            <p:ph idx="1"/>
          </p:nvPr>
        </p:nvSpPr>
        <p:spPr/>
        <p:txBody>
          <a:bodyPr/>
          <a:lstStyle/>
          <a:p>
            <a:pPr marL="0" indent="0">
              <a:buNone/>
            </a:pPr>
            <a:r>
              <a:rPr lang="en-US" dirty="0"/>
              <a:t>More pronounced in EU</a:t>
            </a:r>
          </a:p>
          <a:p>
            <a:r>
              <a:rPr lang="en-US" dirty="0"/>
              <a:t>Social Turn: relinking of social with economic</a:t>
            </a:r>
          </a:p>
          <a:p>
            <a:r>
              <a:rPr lang="en-US" dirty="0"/>
              <a:t>Life-style changes</a:t>
            </a:r>
          </a:p>
          <a:p>
            <a:r>
              <a:rPr lang="en-US" dirty="0"/>
              <a:t>Growing opposition to Fast-Fashion</a:t>
            </a:r>
          </a:p>
          <a:p>
            <a:r>
              <a:rPr lang="en-US" dirty="0"/>
              <a:t>Work-life balance</a:t>
            </a:r>
          </a:p>
          <a:p>
            <a:r>
              <a:rPr lang="en-US" dirty="0"/>
              <a:t>Decoupling social security from work</a:t>
            </a:r>
          </a:p>
          <a:p>
            <a:r>
              <a:rPr lang="en-US" dirty="0"/>
              <a:t>Return of community, cooperatives, in-kind social welfare services as work cum service</a:t>
            </a:r>
          </a:p>
          <a:p>
            <a:endParaRPr lang="en-GB" dirty="0"/>
          </a:p>
        </p:txBody>
      </p:sp>
    </p:spTree>
    <p:extLst>
      <p:ext uri="{BB962C8B-B14F-4D97-AF65-F5344CB8AC3E}">
        <p14:creationId xmlns:p14="http://schemas.microsoft.com/office/powerpoint/2010/main" val="34343569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B63825-A122-B8E7-464B-71C4FBDC44F3}"/>
              </a:ext>
            </a:extLst>
          </p:cNvPr>
          <p:cNvSpPr>
            <a:spLocks noGrp="1"/>
          </p:cNvSpPr>
          <p:nvPr>
            <p:ph type="title"/>
          </p:nvPr>
        </p:nvSpPr>
        <p:spPr/>
        <p:txBody>
          <a:bodyPr/>
          <a:lstStyle/>
          <a:p>
            <a:r>
              <a:rPr lang="en-US" dirty="0"/>
              <a:t>Mega-Trend Two: Climate-driven Degrowth</a:t>
            </a:r>
            <a:endParaRPr lang="en-GB" dirty="0"/>
          </a:p>
        </p:txBody>
      </p:sp>
      <p:sp>
        <p:nvSpPr>
          <p:cNvPr id="3" name="Content Placeholder 2">
            <a:extLst>
              <a:ext uri="{FF2B5EF4-FFF2-40B4-BE49-F238E27FC236}">
                <a16:creationId xmlns:a16="http://schemas.microsoft.com/office/drawing/2014/main" id="{E7E588C7-E677-BF00-9008-7F879A1EA244}"/>
              </a:ext>
            </a:extLst>
          </p:cNvPr>
          <p:cNvSpPr>
            <a:spLocks noGrp="1"/>
          </p:cNvSpPr>
          <p:nvPr>
            <p:ph idx="1"/>
          </p:nvPr>
        </p:nvSpPr>
        <p:spPr/>
        <p:txBody>
          <a:bodyPr/>
          <a:lstStyle/>
          <a:p>
            <a:pPr marL="0" indent="0">
              <a:buNone/>
            </a:pPr>
            <a:r>
              <a:rPr lang="en-US" dirty="0">
                <a:solidFill>
                  <a:srgbClr val="1F1F1F"/>
                </a:solidFill>
                <a:latin typeface="Google Sans"/>
              </a:rPr>
              <a:t>Climate-driven </a:t>
            </a:r>
            <a:r>
              <a:rPr lang="en-US" b="0" i="0" dirty="0">
                <a:solidFill>
                  <a:srgbClr val="1F1F1F"/>
                </a:solidFill>
                <a:effectLst/>
                <a:latin typeface="Google Sans"/>
              </a:rPr>
              <a:t>degrowth aims to ensure that our socio-economic activities do not exceed the environmental limits of our planet and emphasizes living within the means of our ecological capacity to ensure the well-being of both present and future generations.</a:t>
            </a:r>
            <a:endParaRPr lang="en-US" dirty="0"/>
          </a:p>
          <a:p>
            <a:r>
              <a:rPr lang="en-US" dirty="0"/>
              <a:t>Examples of emerging international tools:</a:t>
            </a:r>
          </a:p>
          <a:p>
            <a:pPr lvl="1"/>
            <a:r>
              <a:rPr lang="en-US" dirty="0"/>
              <a:t>Environmental and GHG emissions as a voluntary buyer compliance</a:t>
            </a:r>
          </a:p>
          <a:p>
            <a:pPr lvl="1"/>
            <a:r>
              <a:rPr lang="en-US" dirty="0"/>
              <a:t>CBAMs</a:t>
            </a:r>
          </a:p>
          <a:p>
            <a:pPr lvl="1"/>
            <a:r>
              <a:rPr lang="en-US" dirty="0"/>
              <a:t>American Pollution Fee Act 2023</a:t>
            </a:r>
          </a:p>
          <a:p>
            <a:pPr lvl="1"/>
            <a:endParaRPr lang="en-US" dirty="0"/>
          </a:p>
        </p:txBody>
      </p:sp>
    </p:spTree>
    <p:extLst>
      <p:ext uri="{BB962C8B-B14F-4D97-AF65-F5344CB8AC3E}">
        <p14:creationId xmlns:p14="http://schemas.microsoft.com/office/powerpoint/2010/main" val="29520915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1F4CBC-3C92-C557-E644-7A4B971520FC}"/>
              </a:ext>
            </a:extLst>
          </p:cNvPr>
          <p:cNvSpPr>
            <a:spLocks noGrp="1"/>
          </p:cNvSpPr>
          <p:nvPr>
            <p:ph type="title"/>
          </p:nvPr>
        </p:nvSpPr>
        <p:spPr/>
        <p:txBody>
          <a:bodyPr/>
          <a:lstStyle/>
          <a:p>
            <a:r>
              <a:rPr lang="en-US" dirty="0"/>
              <a:t>Mega-trend three: Homeland Economics in US and EU</a:t>
            </a:r>
            <a:endParaRPr lang="en-GB" dirty="0"/>
          </a:p>
        </p:txBody>
      </p:sp>
      <p:sp>
        <p:nvSpPr>
          <p:cNvPr id="3" name="Content Placeholder 2">
            <a:extLst>
              <a:ext uri="{FF2B5EF4-FFF2-40B4-BE49-F238E27FC236}">
                <a16:creationId xmlns:a16="http://schemas.microsoft.com/office/drawing/2014/main" id="{0BE61CA8-2720-D24E-343B-E165AF5E197C}"/>
              </a:ext>
            </a:extLst>
          </p:cNvPr>
          <p:cNvSpPr>
            <a:spLocks noGrp="1"/>
          </p:cNvSpPr>
          <p:nvPr>
            <p:ph idx="1"/>
          </p:nvPr>
        </p:nvSpPr>
        <p:spPr/>
        <p:txBody>
          <a:bodyPr>
            <a:normAutofit lnSpcReduction="10000"/>
          </a:bodyPr>
          <a:lstStyle/>
          <a:p>
            <a:pPr marL="0" marR="0" indent="0" algn="just" fontAlgn="base">
              <a:buNone/>
            </a:pPr>
            <a:r>
              <a:rPr lang="en-US" sz="3200" b="1" i="0" dirty="0">
                <a:effectLst/>
                <a:latin typeface="+mj-lt"/>
              </a:rPr>
              <a:t>Homeland Economics signifies a major policy shift in </a:t>
            </a:r>
            <a:r>
              <a:rPr lang="en-GB" sz="3200" b="1" dirty="0">
                <a:effectLst/>
                <a:latin typeface="+mj-lt"/>
                <a:ea typeface="Times New Roman" panose="02020603050405020304" pitchFamily="18" charset="0"/>
              </a:rPr>
              <a:t>response to four big shocks: Loss of trust in the old model after global financial crisis of 2008-9, recession of 2020 and pandemic; geopolitical shocks of America-China rivalry; </a:t>
            </a:r>
            <a:r>
              <a:rPr lang="en-GB" sz="3200" b="1" dirty="0">
                <a:effectLst/>
                <a:latin typeface="+mj-lt"/>
                <a:ea typeface="Calibri" panose="020F0502020204030204" pitchFamily="34" charset="0"/>
              </a:rPr>
              <a:t>Weaponisation of Energy; Generative AI, threatening workers.</a:t>
            </a:r>
          </a:p>
          <a:p>
            <a:pPr marL="0" marR="0" indent="0" algn="just" fontAlgn="base">
              <a:buNone/>
            </a:pPr>
            <a:r>
              <a:rPr lang="en-GB" sz="3200" b="1" dirty="0">
                <a:latin typeface="+mj-lt"/>
              </a:rPr>
              <a:t>Tools: </a:t>
            </a:r>
          </a:p>
          <a:p>
            <a:pPr marL="0" marR="0" algn="just" fontAlgn="base"/>
            <a:r>
              <a:rPr lang="en-US" sz="3200" b="1" i="0" dirty="0">
                <a:effectLst/>
                <a:latin typeface="+mj-lt"/>
              </a:rPr>
              <a:t>Protectionism</a:t>
            </a:r>
          </a:p>
          <a:p>
            <a:pPr marL="0" marR="0" algn="just" fontAlgn="base"/>
            <a:r>
              <a:rPr lang="en-US" sz="3200" b="1" i="0" dirty="0">
                <a:effectLst/>
                <a:latin typeface="+mj-lt"/>
              </a:rPr>
              <a:t>High subsidies </a:t>
            </a:r>
          </a:p>
          <a:p>
            <a:pPr marL="0" marR="0" algn="just" fontAlgn="base"/>
            <a:r>
              <a:rPr lang="en-US" sz="3200" b="1" i="0" dirty="0">
                <a:effectLst/>
                <a:latin typeface="+mj-lt"/>
              </a:rPr>
              <a:t>State intervention</a:t>
            </a:r>
            <a:endParaRPr lang="en-GB" sz="3200" b="1" dirty="0">
              <a:latin typeface="+mj-lt"/>
            </a:endParaRPr>
          </a:p>
        </p:txBody>
      </p:sp>
    </p:spTree>
    <p:extLst>
      <p:ext uri="{BB962C8B-B14F-4D97-AF65-F5344CB8AC3E}">
        <p14:creationId xmlns:p14="http://schemas.microsoft.com/office/powerpoint/2010/main" val="2932156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F9C70-A0A1-6CAF-FA7E-A7DA9DD9A924}"/>
              </a:ext>
            </a:extLst>
          </p:cNvPr>
          <p:cNvSpPr>
            <a:spLocks noGrp="1"/>
          </p:cNvSpPr>
          <p:nvPr>
            <p:ph type="title"/>
          </p:nvPr>
        </p:nvSpPr>
        <p:spPr/>
        <p:txBody>
          <a:bodyPr/>
          <a:lstStyle/>
          <a:p>
            <a:r>
              <a:rPr lang="en-US" dirty="0"/>
              <a:t>Challenges for Global South</a:t>
            </a:r>
            <a:endParaRPr lang="en-GB" dirty="0"/>
          </a:p>
        </p:txBody>
      </p:sp>
      <p:sp>
        <p:nvSpPr>
          <p:cNvPr id="3" name="Content Placeholder 2">
            <a:extLst>
              <a:ext uri="{FF2B5EF4-FFF2-40B4-BE49-F238E27FC236}">
                <a16:creationId xmlns:a16="http://schemas.microsoft.com/office/drawing/2014/main" id="{62EF39EB-80E9-3312-98C8-C92787747899}"/>
              </a:ext>
            </a:extLst>
          </p:cNvPr>
          <p:cNvSpPr>
            <a:spLocks noGrp="1"/>
          </p:cNvSpPr>
          <p:nvPr>
            <p:ph idx="1"/>
          </p:nvPr>
        </p:nvSpPr>
        <p:spPr/>
        <p:txBody>
          <a:bodyPr>
            <a:normAutofit/>
          </a:bodyPr>
          <a:lstStyle/>
          <a:p>
            <a:r>
              <a:rPr lang="en-US" dirty="0"/>
              <a:t>Approach:</a:t>
            </a:r>
          </a:p>
          <a:p>
            <a:pPr lvl="1"/>
            <a:r>
              <a:rPr lang="en-US" dirty="0"/>
              <a:t>Neo-liberal paradigm of development</a:t>
            </a:r>
          </a:p>
          <a:p>
            <a:pPr lvl="1"/>
            <a:r>
              <a:rPr lang="en-US" dirty="0"/>
              <a:t>Nexus between Export &amp; Development and Imports and Development</a:t>
            </a:r>
          </a:p>
          <a:p>
            <a:r>
              <a:rPr lang="en-US" dirty="0"/>
              <a:t>Capacity: Text book adoption of neo-liberal paradigm kills the capacity to </a:t>
            </a:r>
            <a:r>
              <a:rPr lang="en-US" dirty="0" err="1"/>
              <a:t>harbour</a:t>
            </a:r>
            <a:r>
              <a:rPr lang="en-US" dirty="0"/>
              <a:t> alternative approaches to envision a different Development Paradigm. The case of Healthcare </a:t>
            </a:r>
          </a:p>
          <a:p>
            <a:r>
              <a:rPr lang="en-US" dirty="0"/>
              <a:t>Policy: The policy of ‘traditional’ Import Substitution is not working because the Trade Remedy laws are not designed to push back the embedded networks of growthism who monopolize the profits and socialize the losses  </a:t>
            </a:r>
            <a:endParaRPr lang="en-GB" dirty="0"/>
          </a:p>
        </p:txBody>
      </p:sp>
    </p:spTree>
    <p:extLst>
      <p:ext uri="{BB962C8B-B14F-4D97-AF65-F5344CB8AC3E}">
        <p14:creationId xmlns:p14="http://schemas.microsoft.com/office/powerpoint/2010/main" val="4787957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A1E932-8DF4-1643-C211-92E956FD4687}"/>
              </a:ext>
            </a:extLst>
          </p:cNvPr>
          <p:cNvSpPr>
            <a:spLocks noGrp="1"/>
          </p:cNvSpPr>
          <p:nvPr>
            <p:ph type="title"/>
          </p:nvPr>
        </p:nvSpPr>
        <p:spPr/>
        <p:txBody>
          <a:bodyPr/>
          <a:lstStyle/>
          <a:p>
            <a:r>
              <a:rPr lang="en-US" dirty="0"/>
              <a:t>Structure of our gamed system aimed at profiteering</a:t>
            </a:r>
            <a:endParaRPr lang="en-GB" dirty="0"/>
          </a:p>
        </p:txBody>
      </p:sp>
      <p:sp>
        <p:nvSpPr>
          <p:cNvPr id="3" name="Content Placeholder 2">
            <a:extLst>
              <a:ext uri="{FF2B5EF4-FFF2-40B4-BE49-F238E27FC236}">
                <a16:creationId xmlns:a16="http://schemas.microsoft.com/office/drawing/2014/main" id="{75C8A1F9-ED22-636A-2D78-38366202F8D9}"/>
              </a:ext>
            </a:extLst>
          </p:cNvPr>
          <p:cNvSpPr>
            <a:spLocks noGrp="1"/>
          </p:cNvSpPr>
          <p:nvPr>
            <p:ph idx="1"/>
          </p:nvPr>
        </p:nvSpPr>
        <p:spPr/>
        <p:txBody>
          <a:bodyPr>
            <a:normAutofit/>
          </a:bodyPr>
          <a:lstStyle/>
          <a:p>
            <a:pPr marL="0" indent="0" algn="just">
              <a:buNone/>
            </a:pPr>
            <a:r>
              <a:rPr lang="en-US" sz="2400" b="1" u="none" strike="noStrike" baseline="0" dirty="0">
                <a:latin typeface="+mj-lt"/>
              </a:rPr>
              <a:t>At present the system is gamed by the exporters, importers, local traders, multinationals and investors to prioritize profits and avoid environmental and social responsibilities on the one hand and displaying no appetite to obey minimum standards of Market Civilization. </a:t>
            </a:r>
          </a:p>
          <a:p>
            <a:pPr marL="0" indent="0" algn="just">
              <a:buNone/>
            </a:pPr>
            <a:r>
              <a:rPr lang="en-US" sz="2400" b="1" dirty="0">
                <a:latin typeface="+mj-lt"/>
              </a:rPr>
              <a:t>A telling example by Rodrik: Evidence suggests that the </a:t>
            </a:r>
            <a:r>
              <a:rPr lang="en-US" sz="2400" b="1" u="none" strike="noStrike" baseline="0" dirty="0">
                <a:latin typeface="+mj-lt"/>
              </a:rPr>
              <a:t>innovation in the developing world is constrained not on the supply side but on the demand side. It is not the lack of trained scientists and engineers, absence of R&amp;D labs, or inadequate </a:t>
            </a:r>
            <a:r>
              <a:rPr lang="en-US" sz="2400" b="1" i="0" u="none" strike="noStrike" baseline="0" dirty="0">
                <a:latin typeface="+mj-lt"/>
              </a:rPr>
              <a:t>protection of intellectual property that restricts the innovations that are needed to restructure low-income economies. Innovation is undercut instead by lack of demand from its potential users in the real economy—the entrepreneurs because entrepreneurs perceive new activities to be of low profitability.</a:t>
            </a:r>
            <a:endParaRPr lang="en-GB" sz="2400" b="1" dirty="0">
              <a:latin typeface="+mj-lt"/>
            </a:endParaRPr>
          </a:p>
        </p:txBody>
      </p:sp>
    </p:spTree>
    <p:extLst>
      <p:ext uri="{BB962C8B-B14F-4D97-AF65-F5344CB8AC3E}">
        <p14:creationId xmlns:p14="http://schemas.microsoft.com/office/powerpoint/2010/main" val="4910846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4076A1-02C9-A3B6-F8FD-478739786FC4}"/>
              </a:ext>
            </a:extLst>
          </p:cNvPr>
          <p:cNvSpPr>
            <a:spLocks noGrp="1"/>
          </p:cNvSpPr>
          <p:nvPr>
            <p:ph type="title"/>
          </p:nvPr>
        </p:nvSpPr>
        <p:spPr/>
        <p:txBody>
          <a:bodyPr/>
          <a:lstStyle/>
          <a:p>
            <a:r>
              <a:rPr lang="en-US" b="1" dirty="0"/>
              <a:t>Features of the Industrial Policy we need</a:t>
            </a:r>
            <a:endParaRPr lang="en-GB" b="1" dirty="0"/>
          </a:p>
        </p:txBody>
      </p:sp>
      <p:sp>
        <p:nvSpPr>
          <p:cNvPr id="3" name="Content Placeholder 2">
            <a:extLst>
              <a:ext uri="{FF2B5EF4-FFF2-40B4-BE49-F238E27FC236}">
                <a16:creationId xmlns:a16="http://schemas.microsoft.com/office/drawing/2014/main" id="{6B470CEB-3CB2-FA62-2B98-CF95B483BA2E}"/>
              </a:ext>
            </a:extLst>
          </p:cNvPr>
          <p:cNvSpPr>
            <a:spLocks noGrp="1"/>
          </p:cNvSpPr>
          <p:nvPr>
            <p:ph idx="1"/>
          </p:nvPr>
        </p:nvSpPr>
        <p:spPr/>
        <p:txBody>
          <a:bodyPr>
            <a:normAutofit/>
          </a:bodyPr>
          <a:lstStyle/>
          <a:p>
            <a:pPr marL="0" indent="0" algn="just">
              <a:buNone/>
            </a:pPr>
            <a:r>
              <a:rPr lang="en-GB" sz="2400" b="1" dirty="0">
                <a:latin typeface="+mj-lt"/>
              </a:rPr>
              <a:t>F</a:t>
            </a:r>
            <a:r>
              <a:rPr lang="en-GB" sz="2400" b="1" i="0" u="none" strike="noStrike" baseline="0" dirty="0">
                <a:latin typeface="+mj-lt"/>
              </a:rPr>
              <a:t>ramework for </a:t>
            </a:r>
            <a:r>
              <a:rPr lang="en-US" sz="2400" b="1" i="0" u="none" strike="noStrike" baseline="0" dirty="0">
                <a:latin typeface="+mj-lt"/>
              </a:rPr>
              <a:t>conducting industrial policy</a:t>
            </a:r>
            <a:r>
              <a:rPr lang="en-US" sz="2000" b="1" i="0" u="none" strike="noStrike" baseline="0" dirty="0">
                <a:latin typeface="+mj-lt"/>
              </a:rPr>
              <a:t>: Maximize Industrial Policy’s potential to contribute to economic growth while minimizing the risks that it will generate waste and rent-seeking.</a:t>
            </a:r>
          </a:p>
          <a:p>
            <a:pPr marL="0" indent="0" algn="just">
              <a:buNone/>
            </a:pPr>
            <a:r>
              <a:rPr lang="en-US" sz="2400" b="1" i="0" u="none" strike="noStrike" baseline="0" dirty="0">
                <a:latin typeface="+mj-lt"/>
              </a:rPr>
              <a:t>Model: </a:t>
            </a:r>
            <a:r>
              <a:rPr lang="en-US" sz="2000" b="1" i="0" u="none" strike="noStrike" baseline="0" dirty="0">
                <a:latin typeface="+mj-lt"/>
              </a:rPr>
              <a:t>It is not only that the government applies </a:t>
            </a:r>
            <a:r>
              <a:rPr lang="en-US" sz="2000" b="1" i="0" u="none" strike="noStrike" baseline="0" dirty="0" err="1">
                <a:latin typeface="+mj-lt"/>
              </a:rPr>
              <a:t>Pigovian</a:t>
            </a:r>
            <a:r>
              <a:rPr lang="en-US" sz="2000" b="1" i="0" u="none" strike="noStrike" baseline="0" dirty="0">
                <a:latin typeface="+mj-lt"/>
              </a:rPr>
              <a:t> taxes or pays subsidies, it is above all having a strategic collaboration between the private sector and the government with the aim of uncovering where the most significant obstacles to restructuring lie and what type of interventions are most likely to remove them. </a:t>
            </a:r>
          </a:p>
          <a:p>
            <a:pPr marL="0" indent="0" algn="just">
              <a:buNone/>
            </a:pPr>
            <a:r>
              <a:rPr lang="en-US" sz="2400" b="1" dirty="0">
                <a:latin typeface="+mj-lt"/>
              </a:rPr>
              <a:t>Risk:</a:t>
            </a:r>
            <a:r>
              <a:rPr lang="en-US" sz="2000" b="1" dirty="0">
                <a:latin typeface="+mj-lt"/>
              </a:rPr>
              <a:t> Focus </a:t>
            </a:r>
            <a:r>
              <a:rPr lang="en-US" sz="2000" b="1" i="0" u="none" strike="noStrike" baseline="0" dirty="0">
                <a:latin typeface="+mj-lt"/>
              </a:rPr>
              <a:t>on Policy Outcomes [of import substitution </a:t>
            </a:r>
            <a:r>
              <a:rPr lang="en-US" sz="2000" b="1" dirty="0">
                <a:latin typeface="+mj-lt"/>
              </a:rPr>
              <a:t>in this case] &amp; management of forex regime </a:t>
            </a:r>
          </a:p>
          <a:p>
            <a:pPr marL="0" indent="0" algn="just">
              <a:buNone/>
            </a:pPr>
            <a:r>
              <a:rPr lang="en-US" sz="2400" b="1" dirty="0">
                <a:latin typeface="+mj-lt"/>
              </a:rPr>
              <a:t>Precondition:</a:t>
            </a:r>
            <a:r>
              <a:rPr lang="en-US" sz="2000" b="1" dirty="0">
                <a:latin typeface="+mj-lt"/>
              </a:rPr>
              <a:t> Get </a:t>
            </a:r>
            <a:r>
              <a:rPr lang="en-US" sz="2000" b="1" i="0" u="none" strike="noStrike" baseline="0" dirty="0">
                <a:latin typeface="+mj-lt"/>
              </a:rPr>
              <a:t>the policy </a:t>
            </a:r>
            <a:r>
              <a:rPr lang="en-US" sz="2000" b="1" i="1" u="none" strike="noStrike" baseline="0" dirty="0">
                <a:latin typeface="+mj-lt"/>
              </a:rPr>
              <a:t>process </a:t>
            </a:r>
            <a:r>
              <a:rPr lang="en-GB" sz="2000" b="1" i="0" u="none" strike="noStrike" baseline="0" dirty="0">
                <a:latin typeface="+mj-lt"/>
              </a:rPr>
              <a:t>right by including domestic commerce in the scope of trade remedy laws to </a:t>
            </a:r>
            <a:r>
              <a:rPr lang="en-US" sz="2000" b="1" i="0" u="none" strike="noStrike" baseline="0" dirty="0">
                <a:latin typeface="+mj-lt"/>
              </a:rPr>
              <a:t>to solve problems in the ‘productive sphere’. </a:t>
            </a:r>
          </a:p>
          <a:p>
            <a:pPr marL="0" indent="0" algn="just">
              <a:buNone/>
            </a:pPr>
            <a:r>
              <a:rPr lang="en-US" sz="2400" b="1" i="0" u="none" strike="noStrike" baseline="0" dirty="0">
                <a:latin typeface="+mj-lt"/>
              </a:rPr>
              <a:t>Tools:</a:t>
            </a:r>
            <a:r>
              <a:rPr lang="en-US" sz="2000" b="1" i="0" u="none" strike="noStrike" baseline="0" dirty="0">
                <a:latin typeface="+mj-lt"/>
              </a:rPr>
              <a:t> In recovery from lop-sided globalization, develop and deploy effective tools for better Environmental and Social Governance, with high Standards of Market Civilization and put in place schemes to channel [almost all] state funding to adjustment costs and social protection.</a:t>
            </a:r>
            <a:endParaRPr lang="en-GB" sz="2000" b="1" dirty="0">
              <a:latin typeface="+mj-lt"/>
            </a:endParaRPr>
          </a:p>
        </p:txBody>
      </p:sp>
    </p:spTree>
    <p:extLst>
      <p:ext uri="{BB962C8B-B14F-4D97-AF65-F5344CB8AC3E}">
        <p14:creationId xmlns:p14="http://schemas.microsoft.com/office/powerpoint/2010/main" val="42049343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2886</TotalTime>
  <Words>623</Words>
  <Application>Microsoft Office PowerPoint</Application>
  <PresentationFormat>Widescreen</PresentationFormat>
  <Paragraphs>39</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Google Sans</vt:lpstr>
      <vt:lpstr>Office Theme</vt:lpstr>
      <vt:lpstr>Repurposing Import Substitution Strategy to align with new mega-trends of de-globalization:  Post-productivism/degrowth; environmental justice [domestic degrowth]; Homeland Economics</vt:lpstr>
      <vt:lpstr>Mega-Trend One: Post-productivst degrowth</vt:lpstr>
      <vt:lpstr>Mega-Trend Two: Climate-driven Degrowth</vt:lpstr>
      <vt:lpstr>Mega-trend three: Homeland Economics in US and EU</vt:lpstr>
      <vt:lpstr>Challenges for Global South</vt:lpstr>
      <vt:lpstr>Structure of our gamed system aimed at profiteering</vt:lpstr>
      <vt:lpstr>Features of the Industrial Policy we need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 at NTC 08122023</dc:title>
  <dc:creator>Dr. Safdar Sohail</dc:creator>
  <cp:lastModifiedBy>Dr. Safdar Sohail</cp:lastModifiedBy>
  <cp:revision>21</cp:revision>
  <dcterms:created xsi:type="dcterms:W3CDTF">2023-12-06T18:48:21Z</dcterms:created>
  <dcterms:modified xsi:type="dcterms:W3CDTF">2023-12-09T22:40:41Z</dcterms:modified>
</cp:coreProperties>
</file>