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1" r:id="rId4"/>
    <p:sldId id="262" r:id="rId5"/>
    <p:sldId id="264" r:id="rId6"/>
    <p:sldId id="263" r:id="rId7"/>
    <p:sldId id="259"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B1F482E-101F-47EA-BEA9-5E0427E36C23}">
          <p14:sldIdLst>
            <p14:sldId id="256"/>
            <p14:sldId id="258"/>
            <p14:sldId id="261"/>
            <p14:sldId id="262"/>
            <p14:sldId id="264"/>
            <p14:sldId id="263"/>
            <p14:sldId id="259"/>
          </p14:sldIdLst>
        </p14:section>
        <p14:section name="Untitled Section" id="{C4F4EC6E-1130-4165-81AC-3159E438A63A}">
          <p14:sldIdLst>
            <p14:sldId id="26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88582" autoAdjust="0"/>
  </p:normalViewPr>
  <p:slideViewPr>
    <p:cSldViewPr snapToGrid="0">
      <p:cViewPr varScale="1">
        <p:scale>
          <a:sx n="64" d="100"/>
          <a:sy n="64" d="100"/>
        </p:scale>
        <p:origin x="137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CB3E7-E7B5-C4BD-7C87-0D48D9D964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78F9E19-5EC9-8CC1-779B-7D2D40A78D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0B2ADCE-B05B-DB7A-82B2-A30986A0F7FF}"/>
              </a:ext>
            </a:extLst>
          </p:cNvPr>
          <p:cNvSpPr>
            <a:spLocks noGrp="1"/>
          </p:cNvSpPr>
          <p:nvPr>
            <p:ph type="dt" sz="half" idx="10"/>
          </p:nvPr>
        </p:nvSpPr>
        <p:spPr/>
        <p:txBody>
          <a:bodyPr/>
          <a:lstStyle/>
          <a:p>
            <a:fld id="{C1823040-D74E-4D7B-B042-313D56036B65}" type="datetimeFigureOut">
              <a:rPr lang="en-GB" smtClean="0"/>
              <a:t>10/12/2023</a:t>
            </a:fld>
            <a:endParaRPr lang="en-GB"/>
          </a:p>
        </p:txBody>
      </p:sp>
      <p:sp>
        <p:nvSpPr>
          <p:cNvPr id="5" name="Footer Placeholder 4">
            <a:extLst>
              <a:ext uri="{FF2B5EF4-FFF2-40B4-BE49-F238E27FC236}">
                <a16:creationId xmlns:a16="http://schemas.microsoft.com/office/drawing/2014/main" id="{FB3CA0B1-3091-1799-D74A-4237775916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99C94E-43F9-33DA-659F-3311C140A5B3}"/>
              </a:ext>
            </a:extLst>
          </p:cNvPr>
          <p:cNvSpPr>
            <a:spLocks noGrp="1"/>
          </p:cNvSpPr>
          <p:nvPr>
            <p:ph type="sldNum" sz="quarter" idx="12"/>
          </p:nvPr>
        </p:nvSpPr>
        <p:spPr/>
        <p:txBody>
          <a:bodyPr/>
          <a:lstStyle/>
          <a:p>
            <a:fld id="{2AD15926-15F4-4438-83A2-3C41A7755188}" type="slidenum">
              <a:rPr lang="en-GB" smtClean="0"/>
              <a:t>‹#›</a:t>
            </a:fld>
            <a:endParaRPr lang="en-GB"/>
          </a:p>
        </p:txBody>
      </p:sp>
    </p:spTree>
    <p:extLst>
      <p:ext uri="{BB962C8B-B14F-4D97-AF65-F5344CB8AC3E}">
        <p14:creationId xmlns:p14="http://schemas.microsoft.com/office/powerpoint/2010/main" val="4134491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067A1-4EC5-8995-64E3-61EDB1FE0B9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BD87718-02CD-523F-8C74-7AEC4541D9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A2FD48E-2EFB-64C4-4AC2-46B2EA159214}"/>
              </a:ext>
            </a:extLst>
          </p:cNvPr>
          <p:cNvSpPr>
            <a:spLocks noGrp="1"/>
          </p:cNvSpPr>
          <p:nvPr>
            <p:ph type="dt" sz="half" idx="10"/>
          </p:nvPr>
        </p:nvSpPr>
        <p:spPr/>
        <p:txBody>
          <a:bodyPr/>
          <a:lstStyle/>
          <a:p>
            <a:fld id="{C1823040-D74E-4D7B-B042-313D56036B65}" type="datetimeFigureOut">
              <a:rPr lang="en-GB" smtClean="0"/>
              <a:t>10/12/2023</a:t>
            </a:fld>
            <a:endParaRPr lang="en-GB"/>
          </a:p>
        </p:txBody>
      </p:sp>
      <p:sp>
        <p:nvSpPr>
          <p:cNvPr id="5" name="Footer Placeholder 4">
            <a:extLst>
              <a:ext uri="{FF2B5EF4-FFF2-40B4-BE49-F238E27FC236}">
                <a16:creationId xmlns:a16="http://schemas.microsoft.com/office/drawing/2014/main" id="{FE0CEA0F-BB46-0E5F-4380-7CB40AD0DA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AFC245-757A-726F-0472-B498E4C86F5B}"/>
              </a:ext>
            </a:extLst>
          </p:cNvPr>
          <p:cNvSpPr>
            <a:spLocks noGrp="1"/>
          </p:cNvSpPr>
          <p:nvPr>
            <p:ph type="sldNum" sz="quarter" idx="12"/>
          </p:nvPr>
        </p:nvSpPr>
        <p:spPr/>
        <p:txBody>
          <a:bodyPr/>
          <a:lstStyle/>
          <a:p>
            <a:fld id="{2AD15926-15F4-4438-83A2-3C41A7755188}" type="slidenum">
              <a:rPr lang="en-GB" smtClean="0"/>
              <a:t>‹#›</a:t>
            </a:fld>
            <a:endParaRPr lang="en-GB"/>
          </a:p>
        </p:txBody>
      </p:sp>
    </p:spTree>
    <p:extLst>
      <p:ext uri="{BB962C8B-B14F-4D97-AF65-F5344CB8AC3E}">
        <p14:creationId xmlns:p14="http://schemas.microsoft.com/office/powerpoint/2010/main" val="2795673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F7F44D-3EC6-32E0-BB04-4FB132CCCFE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449040D-C04D-D770-FAF4-8AE31ED884C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928BAE8-2700-8ED1-D1AE-390CCCB05631}"/>
              </a:ext>
            </a:extLst>
          </p:cNvPr>
          <p:cNvSpPr>
            <a:spLocks noGrp="1"/>
          </p:cNvSpPr>
          <p:nvPr>
            <p:ph type="dt" sz="half" idx="10"/>
          </p:nvPr>
        </p:nvSpPr>
        <p:spPr/>
        <p:txBody>
          <a:bodyPr/>
          <a:lstStyle/>
          <a:p>
            <a:fld id="{C1823040-D74E-4D7B-B042-313D56036B65}" type="datetimeFigureOut">
              <a:rPr lang="en-GB" smtClean="0"/>
              <a:t>10/12/2023</a:t>
            </a:fld>
            <a:endParaRPr lang="en-GB"/>
          </a:p>
        </p:txBody>
      </p:sp>
      <p:sp>
        <p:nvSpPr>
          <p:cNvPr id="5" name="Footer Placeholder 4">
            <a:extLst>
              <a:ext uri="{FF2B5EF4-FFF2-40B4-BE49-F238E27FC236}">
                <a16:creationId xmlns:a16="http://schemas.microsoft.com/office/drawing/2014/main" id="{D3CC7CED-F961-5FD1-F5DA-489EEA3C51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036985-6D75-ED03-3900-6998910E226A}"/>
              </a:ext>
            </a:extLst>
          </p:cNvPr>
          <p:cNvSpPr>
            <a:spLocks noGrp="1"/>
          </p:cNvSpPr>
          <p:nvPr>
            <p:ph type="sldNum" sz="quarter" idx="12"/>
          </p:nvPr>
        </p:nvSpPr>
        <p:spPr/>
        <p:txBody>
          <a:bodyPr/>
          <a:lstStyle/>
          <a:p>
            <a:fld id="{2AD15926-15F4-4438-83A2-3C41A7755188}" type="slidenum">
              <a:rPr lang="en-GB" smtClean="0"/>
              <a:t>‹#›</a:t>
            </a:fld>
            <a:endParaRPr lang="en-GB"/>
          </a:p>
        </p:txBody>
      </p:sp>
    </p:spTree>
    <p:extLst>
      <p:ext uri="{BB962C8B-B14F-4D97-AF65-F5344CB8AC3E}">
        <p14:creationId xmlns:p14="http://schemas.microsoft.com/office/powerpoint/2010/main" val="64748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6DCCE-572F-0897-3187-94F052796FC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4799E3F-91F8-039A-E9E4-AC554A2599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27942C-7FFF-0E61-CDCC-6063952838E7}"/>
              </a:ext>
            </a:extLst>
          </p:cNvPr>
          <p:cNvSpPr>
            <a:spLocks noGrp="1"/>
          </p:cNvSpPr>
          <p:nvPr>
            <p:ph type="dt" sz="half" idx="10"/>
          </p:nvPr>
        </p:nvSpPr>
        <p:spPr/>
        <p:txBody>
          <a:bodyPr/>
          <a:lstStyle/>
          <a:p>
            <a:fld id="{C1823040-D74E-4D7B-B042-313D56036B65}" type="datetimeFigureOut">
              <a:rPr lang="en-GB" smtClean="0"/>
              <a:t>10/12/2023</a:t>
            </a:fld>
            <a:endParaRPr lang="en-GB"/>
          </a:p>
        </p:txBody>
      </p:sp>
      <p:sp>
        <p:nvSpPr>
          <p:cNvPr id="5" name="Footer Placeholder 4">
            <a:extLst>
              <a:ext uri="{FF2B5EF4-FFF2-40B4-BE49-F238E27FC236}">
                <a16:creationId xmlns:a16="http://schemas.microsoft.com/office/drawing/2014/main" id="{4121AA8F-C922-D6D1-BCC8-264C0399C7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4189F7-5570-B516-5DEA-502AC71C7DD0}"/>
              </a:ext>
            </a:extLst>
          </p:cNvPr>
          <p:cNvSpPr>
            <a:spLocks noGrp="1"/>
          </p:cNvSpPr>
          <p:nvPr>
            <p:ph type="sldNum" sz="quarter" idx="12"/>
          </p:nvPr>
        </p:nvSpPr>
        <p:spPr/>
        <p:txBody>
          <a:bodyPr/>
          <a:lstStyle/>
          <a:p>
            <a:fld id="{2AD15926-15F4-4438-83A2-3C41A7755188}" type="slidenum">
              <a:rPr lang="en-GB" smtClean="0"/>
              <a:t>‹#›</a:t>
            </a:fld>
            <a:endParaRPr lang="en-GB"/>
          </a:p>
        </p:txBody>
      </p:sp>
    </p:spTree>
    <p:extLst>
      <p:ext uri="{BB962C8B-B14F-4D97-AF65-F5344CB8AC3E}">
        <p14:creationId xmlns:p14="http://schemas.microsoft.com/office/powerpoint/2010/main" val="1844361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0AD75-3D38-D367-E92C-954AF98AE3B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DAD0F54-204F-3D1C-3637-F6BDAA76BE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6D154CD-7E5B-7D19-294D-A10048BB4FCE}"/>
              </a:ext>
            </a:extLst>
          </p:cNvPr>
          <p:cNvSpPr>
            <a:spLocks noGrp="1"/>
          </p:cNvSpPr>
          <p:nvPr>
            <p:ph type="dt" sz="half" idx="10"/>
          </p:nvPr>
        </p:nvSpPr>
        <p:spPr/>
        <p:txBody>
          <a:bodyPr/>
          <a:lstStyle/>
          <a:p>
            <a:fld id="{C1823040-D74E-4D7B-B042-313D56036B65}" type="datetimeFigureOut">
              <a:rPr lang="en-GB" smtClean="0"/>
              <a:t>10/12/2023</a:t>
            </a:fld>
            <a:endParaRPr lang="en-GB"/>
          </a:p>
        </p:txBody>
      </p:sp>
      <p:sp>
        <p:nvSpPr>
          <p:cNvPr id="5" name="Footer Placeholder 4">
            <a:extLst>
              <a:ext uri="{FF2B5EF4-FFF2-40B4-BE49-F238E27FC236}">
                <a16:creationId xmlns:a16="http://schemas.microsoft.com/office/drawing/2014/main" id="{FBBBA830-3360-B34E-FA7B-F150B5D8D5C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C340C0-37B4-6F69-7486-6C93D32A72FE}"/>
              </a:ext>
            </a:extLst>
          </p:cNvPr>
          <p:cNvSpPr>
            <a:spLocks noGrp="1"/>
          </p:cNvSpPr>
          <p:nvPr>
            <p:ph type="sldNum" sz="quarter" idx="12"/>
          </p:nvPr>
        </p:nvSpPr>
        <p:spPr/>
        <p:txBody>
          <a:bodyPr/>
          <a:lstStyle/>
          <a:p>
            <a:fld id="{2AD15926-15F4-4438-83A2-3C41A7755188}" type="slidenum">
              <a:rPr lang="en-GB" smtClean="0"/>
              <a:t>‹#›</a:t>
            </a:fld>
            <a:endParaRPr lang="en-GB"/>
          </a:p>
        </p:txBody>
      </p:sp>
    </p:spTree>
    <p:extLst>
      <p:ext uri="{BB962C8B-B14F-4D97-AF65-F5344CB8AC3E}">
        <p14:creationId xmlns:p14="http://schemas.microsoft.com/office/powerpoint/2010/main" val="4182553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FFFB0-0E8D-E139-28AC-7BDFE6E4D9A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DC52E28-D399-A285-A5F4-3B59EB58E6F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6B82464-1928-FA5C-633C-2D7F756B08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A23F49F-291F-956B-A1F3-1848AE754C25}"/>
              </a:ext>
            </a:extLst>
          </p:cNvPr>
          <p:cNvSpPr>
            <a:spLocks noGrp="1"/>
          </p:cNvSpPr>
          <p:nvPr>
            <p:ph type="dt" sz="half" idx="10"/>
          </p:nvPr>
        </p:nvSpPr>
        <p:spPr/>
        <p:txBody>
          <a:bodyPr/>
          <a:lstStyle/>
          <a:p>
            <a:fld id="{C1823040-D74E-4D7B-B042-313D56036B65}" type="datetimeFigureOut">
              <a:rPr lang="en-GB" smtClean="0"/>
              <a:t>10/12/2023</a:t>
            </a:fld>
            <a:endParaRPr lang="en-GB"/>
          </a:p>
        </p:txBody>
      </p:sp>
      <p:sp>
        <p:nvSpPr>
          <p:cNvPr id="6" name="Footer Placeholder 5">
            <a:extLst>
              <a:ext uri="{FF2B5EF4-FFF2-40B4-BE49-F238E27FC236}">
                <a16:creationId xmlns:a16="http://schemas.microsoft.com/office/drawing/2014/main" id="{C061D9DE-34F5-6970-4598-7B51EFDBAFD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309112-5993-AE97-FC23-9D0110517202}"/>
              </a:ext>
            </a:extLst>
          </p:cNvPr>
          <p:cNvSpPr>
            <a:spLocks noGrp="1"/>
          </p:cNvSpPr>
          <p:nvPr>
            <p:ph type="sldNum" sz="quarter" idx="12"/>
          </p:nvPr>
        </p:nvSpPr>
        <p:spPr/>
        <p:txBody>
          <a:bodyPr/>
          <a:lstStyle/>
          <a:p>
            <a:fld id="{2AD15926-15F4-4438-83A2-3C41A7755188}" type="slidenum">
              <a:rPr lang="en-GB" smtClean="0"/>
              <a:t>‹#›</a:t>
            </a:fld>
            <a:endParaRPr lang="en-GB"/>
          </a:p>
        </p:txBody>
      </p:sp>
    </p:spTree>
    <p:extLst>
      <p:ext uri="{BB962C8B-B14F-4D97-AF65-F5344CB8AC3E}">
        <p14:creationId xmlns:p14="http://schemas.microsoft.com/office/powerpoint/2010/main" val="99913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3F788-1249-6CEA-B968-E36481535F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566D2A8-A5E8-C6CD-A953-ACAF92351B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B042488-27BD-EEC7-0F11-C0C2695E78F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DF0B800-FCCF-E587-4C7A-6D639583A6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870868E-AA0C-EC44-75C7-4D6C13E585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76D54F3-B9BA-057B-F001-9ED6EA301B79}"/>
              </a:ext>
            </a:extLst>
          </p:cNvPr>
          <p:cNvSpPr>
            <a:spLocks noGrp="1"/>
          </p:cNvSpPr>
          <p:nvPr>
            <p:ph type="dt" sz="half" idx="10"/>
          </p:nvPr>
        </p:nvSpPr>
        <p:spPr/>
        <p:txBody>
          <a:bodyPr/>
          <a:lstStyle/>
          <a:p>
            <a:fld id="{C1823040-D74E-4D7B-B042-313D56036B65}" type="datetimeFigureOut">
              <a:rPr lang="en-GB" smtClean="0"/>
              <a:t>10/12/2023</a:t>
            </a:fld>
            <a:endParaRPr lang="en-GB"/>
          </a:p>
        </p:txBody>
      </p:sp>
      <p:sp>
        <p:nvSpPr>
          <p:cNvPr id="8" name="Footer Placeholder 7">
            <a:extLst>
              <a:ext uri="{FF2B5EF4-FFF2-40B4-BE49-F238E27FC236}">
                <a16:creationId xmlns:a16="http://schemas.microsoft.com/office/drawing/2014/main" id="{EEB3F8E1-811F-F167-2154-F2D3BE7B87B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2965443-DD37-7DC4-3376-0C6E3AD7A5C9}"/>
              </a:ext>
            </a:extLst>
          </p:cNvPr>
          <p:cNvSpPr>
            <a:spLocks noGrp="1"/>
          </p:cNvSpPr>
          <p:nvPr>
            <p:ph type="sldNum" sz="quarter" idx="12"/>
          </p:nvPr>
        </p:nvSpPr>
        <p:spPr/>
        <p:txBody>
          <a:bodyPr/>
          <a:lstStyle/>
          <a:p>
            <a:fld id="{2AD15926-15F4-4438-83A2-3C41A7755188}" type="slidenum">
              <a:rPr lang="en-GB" smtClean="0"/>
              <a:t>‹#›</a:t>
            </a:fld>
            <a:endParaRPr lang="en-GB"/>
          </a:p>
        </p:txBody>
      </p:sp>
    </p:spTree>
    <p:extLst>
      <p:ext uri="{BB962C8B-B14F-4D97-AF65-F5344CB8AC3E}">
        <p14:creationId xmlns:p14="http://schemas.microsoft.com/office/powerpoint/2010/main" val="4014589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09587-E82B-99FE-814B-C0E9409CC9E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21B2073-4CFE-A854-C7C0-01D6B7A910AC}"/>
              </a:ext>
            </a:extLst>
          </p:cNvPr>
          <p:cNvSpPr>
            <a:spLocks noGrp="1"/>
          </p:cNvSpPr>
          <p:nvPr>
            <p:ph type="dt" sz="half" idx="10"/>
          </p:nvPr>
        </p:nvSpPr>
        <p:spPr/>
        <p:txBody>
          <a:bodyPr/>
          <a:lstStyle/>
          <a:p>
            <a:fld id="{C1823040-D74E-4D7B-B042-313D56036B65}" type="datetimeFigureOut">
              <a:rPr lang="en-GB" smtClean="0"/>
              <a:t>10/12/2023</a:t>
            </a:fld>
            <a:endParaRPr lang="en-GB"/>
          </a:p>
        </p:txBody>
      </p:sp>
      <p:sp>
        <p:nvSpPr>
          <p:cNvPr id="4" name="Footer Placeholder 3">
            <a:extLst>
              <a:ext uri="{FF2B5EF4-FFF2-40B4-BE49-F238E27FC236}">
                <a16:creationId xmlns:a16="http://schemas.microsoft.com/office/drawing/2014/main" id="{A880C970-9630-9B5C-8E54-00BA834FFB0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54D245A-18B3-24D4-E40D-6113F607245F}"/>
              </a:ext>
            </a:extLst>
          </p:cNvPr>
          <p:cNvSpPr>
            <a:spLocks noGrp="1"/>
          </p:cNvSpPr>
          <p:nvPr>
            <p:ph type="sldNum" sz="quarter" idx="12"/>
          </p:nvPr>
        </p:nvSpPr>
        <p:spPr/>
        <p:txBody>
          <a:bodyPr/>
          <a:lstStyle/>
          <a:p>
            <a:fld id="{2AD15926-15F4-4438-83A2-3C41A7755188}" type="slidenum">
              <a:rPr lang="en-GB" smtClean="0"/>
              <a:t>‹#›</a:t>
            </a:fld>
            <a:endParaRPr lang="en-GB"/>
          </a:p>
        </p:txBody>
      </p:sp>
    </p:spTree>
    <p:extLst>
      <p:ext uri="{BB962C8B-B14F-4D97-AF65-F5344CB8AC3E}">
        <p14:creationId xmlns:p14="http://schemas.microsoft.com/office/powerpoint/2010/main" val="778387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569759-95EB-430D-4AB9-751FF55793FE}"/>
              </a:ext>
            </a:extLst>
          </p:cNvPr>
          <p:cNvSpPr>
            <a:spLocks noGrp="1"/>
          </p:cNvSpPr>
          <p:nvPr>
            <p:ph type="dt" sz="half" idx="10"/>
          </p:nvPr>
        </p:nvSpPr>
        <p:spPr/>
        <p:txBody>
          <a:bodyPr/>
          <a:lstStyle/>
          <a:p>
            <a:fld id="{C1823040-D74E-4D7B-B042-313D56036B65}" type="datetimeFigureOut">
              <a:rPr lang="en-GB" smtClean="0"/>
              <a:t>10/12/2023</a:t>
            </a:fld>
            <a:endParaRPr lang="en-GB"/>
          </a:p>
        </p:txBody>
      </p:sp>
      <p:sp>
        <p:nvSpPr>
          <p:cNvPr id="3" name="Footer Placeholder 2">
            <a:extLst>
              <a:ext uri="{FF2B5EF4-FFF2-40B4-BE49-F238E27FC236}">
                <a16:creationId xmlns:a16="http://schemas.microsoft.com/office/drawing/2014/main" id="{479E8289-3A07-3840-9942-B05CA4F16EB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0937D5B-7CF1-08E8-09A9-77127D40E6B1}"/>
              </a:ext>
            </a:extLst>
          </p:cNvPr>
          <p:cNvSpPr>
            <a:spLocks noGrp="1"/>
          </p:cNvSpPr>
          <p:nvPr>
            <p:ph type="sldNum" sz="quarter" idx="12"/>
          </p:nvPr>
        </p:nvSpPr>
        <p:spPr/>
        <p:txBody>
          <a:bodyPr/>
          <a:lstStyle/>
          <a:p>
            <a:fld id="{2AD15926-15F4-4438-83A2-3C41A7755188}" type="slidenum">
              <a:rPr lang="en-GB" smtClean="0"/>
              <a:t>‹#›</a:t>
            </a:fld>
            <a:endParaRPr lang="en-GB"/>
          </a:p>
        </p:txBody>
      </p:sp>
    </p:spTree>
    <p:extLst>
      <p:ext uri="{BB962C8B-B14F-4D97-AF65-F5344CB8AC3E}">
        <p14:creationId xmlns:p14="http://schemas.microsoft.com/office/powerpoint/2010/main" val="1975777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56867-D684-9DB9-C56E-29AC195087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655D3EB-649A-953D-1125-741D97C5E8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659B5C3-0BA3-0F6A-4907-70DB7DEEED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419D36-27AB-6683-C5B0-63D01F92140C}"/>
              </a:ext>
            </a:extLst>
          </p:cNvPr>
          <p:cNvSpPr>
            <a:spLocks noGrp="1"/>
          </p:cNvSpPr>
          <p:nvPr>
            <p:ph type="dt" sz="half" idx="10"/>
          </p:nvPr>
        </p:nvSpPr>
        <p:spPr/>
        <p:txBody>
          <a:bodyPr/>
          <a:lstStyle/>
          <a:p>
            <a:fld id="{C1823040-D74E-4D7B-B042-313D56036B65}" type="datetimeFigureOut">
              <a:rPr lang="en-GB" smtClean="0"/>
              <a:t>10/12/2023</a:t>
            </a:fld>
            <a:endParaRPr lang="en-GB"/>
          </a:p>
        </p:txBody>
      </p:sp>
      <p:sp>
        <p:nvSpPr>
          <p:cNvPr id="6" name="Footer Placeholder 5">
            <a:extLst>
              <a:ext uri="{FF2B5EF4-FFF2-40B4-BE49-F238E27FC236}">
                <a16:creationId xmlns:a16="http://schemas.microsoft.com/office/drawing/2014/main" id="{8A829734-7F34-41EE-8F02-5697334F47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66A7513-04A7-8BD5-8D54-80C903F73D1D}"/>
              </a:ext>
            </a:extLst>
          </p:cNvPr>
          <p:cNvSpPr>
            <a:spLocks noGrp="1"/>
          </p:cNvSpPr>
          <p:nvPr>
            <p:ph type="sldNum" sz="quarter" idx="12"/>
          </p:nvPr>
        </p:nvSpPr>
        <p:spPr/>
        <p:txBody>
          <a:bodyPr/>
          <a:lstStyle/>
          <a:p>
            <a:fld id="{2AD15926-15F4-4438-83A2-3C41A7755188}" type="slidenum">
              <a:rPr lang="en-GB" smtClean="0"/>
              <a:t>‹#›</a:t>
            </a:fld>
            <a:endParaRPr lang="en-GB"/>
          </a:p>
        </p:txBody>
      </p:sp>
    </p:spTree>
    <p:extLst>
      <p:ext uri="{BB962C8B-B14F-4D97-AF65-F5344CB8AC3E}">
        <p14:creationId xmlns:p14="http://schemas.microsoft.com/office/powerpoint/2010/main" val="1379184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D501D-9C24-528C-6936-803C228871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937FA51-6044-96BA-10C3-39B0C53092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B90A3D5-020C-5B0C-F617-60C4A9ECB6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0BFBF3-0EDE-2EA3-94DF-00BB9F25AFCB}"/>
              </a:ext>
            </a:extLst>
          </p:cNvPr>
          <p:cNvSpPr>
            <a:spLocks noGrp="1"/>
          </p:cNvSpPr>
          <p:nvPr>
            <p:ph type="dt" sz="half" idx="10"/>
          </p:nvPr>
        </p:nvSpPr>
        <p:spPr/>
        <p:txBody>
          <a:bodyPr/>
          <a:lstStyle/>
          <a:p>
            <a:fld id="{C1823040-D74E-4D7B-B042-313D56036B65}" type="datetimeFigureOut">
              <a:rPr lang="en-GB" smtClean="0"/>
              <a:t>10/12/2023</a:t>
            </a:fld>
            <a:endParaRPr lang="en-GB"/>
          </a:p>
        </p:txBody>
      </p:sp>
      <p:sp>
        <p:nvSpPr>
          <p:cNvPr id="6" name="Footer Placeholder 5">
            <a:extLst>
              <a:ext uri="{FF2B5EF4-FFF2-40B4-BE49-F238E27FC236}">
                <a16:creationId xmlns:a16="http://schemas.microsoft.com/office/drawing/2014/main" id="{A81B50B5-8114-12ED-404C-2DC7D533255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6ACEFE0-1721-0CD0-8456-9378FE89C586}"/>
              </a:ext>
            </a:extLst>
          </p:cNvPr>
          <p:cNvSpPr>
            <a:spLocks noGrp="1"/>
          </p:cNvSpPr>
          <p:nvPr>
            <p:ph type="sldNum" sz="quarter" idx="12"/>
          </p:nvPr>
        </p:nvSpPr>
        <p:spPr/>
        <p:txBody>
          <a:bodyPr/>
          <a:lstStyle/>
          <a:p>
            <a:fld id="{2AD15926-15F4-4438-83A2-3C41A7755188}" type="slidenum">
              <a:rPr lang="en-GB" smtClean="0"/>
              <a:t>‹#›</a:t>
            </a:fld>
            <a:endParaRPr lang="en-GB"/>
          </a:p>
        </p:txBody>
      </p:sp>
    </p:spTree>
    <p:extLst>
      <p:ext uri="{BB962C8B-B14F-4D97-AF65-F5344CB8AC3E}">
        <p14:creationId xmlns:p14="http://schemas.microsoft.com/office/powerpoint/2010/main" val="2161925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711F4E-F828-76D8-B38F-F72A5FD878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0EA5CE9-18AB-95B6-EB4C-8EF1749E43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6D6E7C-043D-50E7-36EE-43347EA4F3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823040-D74E-4D7B-B042-313D56036B65}" type="datetimeFigureOut">
              <a:rPr lang="en-GB" smtClean="0"/>
              <a:t>10/12/2023</a:t>
            </a:fld>
            <a:endParaRPr lang="en-GB"/>
          </a:p>
        </p:txBody>
      </p:sp>
      <p:sp>
        <p:nvSpPr>
          <p:cNvPr id="5" name="Footer Placeholder 4">
            <a:extLst>
              <a:ext uri="{FF2B5EF4-FFF2-40B4-BE49-F238E27FC236}">
                <a16:creationId xmlns:a16="http://schemas.microsoft.com/office/drawing/2014/main" id="{8598B1BC-B07D-3CDE-1072-1A6B3BA491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5E75AD9-B052-CEE8-88CD-45E5FDCDF8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D15926-15F4-4438-83A2-3C41A7755188}" type="slidenum">
              <a:rPr lang="en-GB" smtClean="0"/>
              <a:t>‹#›</a:t>
            </a:fld>
            <a:endParaRPr lang="en-GB"/>
          </a:p>
        </p:txBody>
      </p:sp>
    </p:spTree>
    <p:extLst>
      <p:ext uri="{BB962C8B-B14F-4D97-AF65-F5344CB8AC3E}">
        <p14:creationId xmlns:p14="http://schemas.microsoft.com/office/powerpoint/2010/main" val="246786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772B6-976B-6241-443C-74E0CA88BC2A}"/>
              </a:ext>
            </a:extLst>
          </p:cNvPr>
          <p:cNvSpPr>
            <a:spLocks noGrp="1"/>
          </p:cNvSpPr>
          <p:nvPr>
            <p:ph type="ctrTitle"/>
          </p:nvPr>
        </p:nvSpPr>
        <p:spPr/>
        <p:txBody>
          <a:bodyPr>
            <a:normAutofit/>
          </a:bodyPr>
          <a:lstStyle/>
          <a:p>
            <a:br>
              <a:rPr lang="en-US" sz="4400" dirty="0"/>
            </a:br>
            <a:r>
              <a:rPr lang="en-US" sz="4400" b="1" dirty="0"/>
              <a:t>Social Policy: A revisit</a:t>
            </a:r>
            <a:br>
              <a:rPr lang="en-US" sz="4400" b="1" dirty="0"/>
            </a:br>
            <a:r>
              <a:rPr lang="en-US" sz="4400" b="1" dirty="0"/>
              <a:t>COSATS University, Islamabad </a:t>
            </a:r>
            <a:endParaRPr lang="en-GB" sz="4400" b="1" dirty="0"/>
          </a:p>
        </p:txBody>
      </p:sp>
      <p:sp>
        <p:nvSpPr>
          <p:cNvPr id="3" name="Subtitle 2">
            <a:extLst>
              <a:ext uri="{FF2B5EF4-FFF2-40B4-BE49-F238E27FC236}">
                <a16:creationId xmlns:a16="http://schemas.microsoft.com/office/drawing/2014/main" id="{42D7C42B-74A6-FAC4-E6D8-E1EBAFBAAFDB}"/>
              </a:ext>
            </a:extLst>
          </p:cNvPr>
          <p:cNvSpPr>
            <a:spLocks noGrp="1"/>
          </p:cNvSpPr>
          <p:nvPr>
            <p:ph type="subTitle" idx="1"/>
          </p:nvPr>
        </p:nvSpPr>
        <p:spPr/>
        <p:txBody>
          <a:bodyPr>
            <a:normAutofit fontScale="92500" lnSpcReduction="10000"/>
          </a:bodyPr>
          <a:lstStyle/>
          <a:p>
            <a:r>
              <a:rPr lang="en-US" dirty="0"/>
              <a:t>Safdar Sohail</a:t>
            </a:r>
          </a:p>
          <a:p>
            <a:r>
              <a:rPr lang="en-US" dirty="0"/>
              <a:t>Executive Director</a:t>
            </a:r>
          </a:p>
          <a:p>
            <a:r>
              <a:rPr lang="en-US" dirty="0"/>
              <a:t>Social Protection Resource Centre, Islamabad</a:t>
            </a:r>
          </a:p>
          <a:p>
            <a:r>
              <a:rPr lang="en-US" dirty="0"/>
              <a:t>06.12.2023</a:t>
            </a:r>
            <a:endParaRPr lang="en-GB" dirty="0"/>
          </a:p>
        </p:txBody>
      </p:sp>
    </p:spTree>
    <p:extLst>
      <p:ext uri="{BB962C8B-B14F-4D97-AF65-F5344CB8AC3E}">
        <p14:creationId xmlns:p14="http://schemas.microsoft.com/office/powerpoint/2010/main" val="2550432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83577-6072-7D69-7BA0-358ADC75CC29}"/>
              </a:ext>
            </a:extLst>
          </p:cNvPr>
          <p:cNvSpPr>
            <a:spLocks noGrp="1"/>
          </p:cNvSpPr>
          <p:nvPr>
            <p:ph type="title"/>
          </p:nvPr>
        </p:nvSpPr>
        <p:spPr/>
        <p:txBody>
          <a:bodyPr/>
          <a:lstStyle/>
          <a:p>
            <a:r>
              <a:rPr lang="en-US" dirty="0"/>
              <a:t>Social Policy?</a:t>
            </a:r>
            <a:endParaRPr lang="en-GB" dirty="0"/>
          </a:p>
        </p:txBody>
      </p:sp>
      <p:sp>
        <p:nvSpPr>
          <p:cNvPr id="3" name="Content Placeholder 2">
            <a:extLst>
              <a:ext uri="{FF2B5EF4-FFF2-40B4-BE49-F238E27FC236}">
                <a16:creationId xmlns:a16="http://schemas.microsoft.com/office/drawing/2014/main" id="{87D990A1-885C-386D-4152-2765781CC719}"/>
              </a:ext>
            </a:extLst>
          </p:cNvPr>
          <p:cNvSpPr>
            <a:spLocks noGrp="1"/>
          </p:cNvSpPr>
          <p:nvPr>
            <p:ph idx="1"/>
          </p:nvPr>
        </p:nvSpPr>
        <p:spPr/>
        <p:txBody>
          <a:bodyPr/>
          <a:lstStyle/>
          <a:p>
            <a:pPr marL="0" indent="0">
              <a:buNone/>
            </a:pPr>
            <a:r>
              <a:rPr lang="en-US" dirty="0"/>
              <a:t>Unpacking Social and Policy</a:t>
            </a:r>
          </a:p>
          <a:p>
            <a:r>
              <a:rPr lang="en-US" dirty="0"/>
              <a:t>Social</a:t>
            </a:r>
          </a:p>
          <a:p>
            <a:r>
              <a:rPr lang="en-US" dirty="0"/>
              <a:t>Policy</a:t>
            </a:r>
          </a:p>
          <a:p>
            <a:r>
              <a:rPr lang="en-US" dirty="0"/>
              <a:t>Public</a:t>
            </a:r>
            <a:endParaRPr lang="en-GB" dirty="0"/>
          </a:p>
          <a:p>
            <a:endParaRPr lang="en-GB" dirty="0"/>
          </a:p>
        </p:txBody>
      </p:sp>
    </p:spTree>
    <p:extLst>
      <p:ext uri="{BB962C8B-B14F-4D97-AF65-F5344CB8AC3E}">
        <p14:creationId xmlns:p14="http://schemas.microsoft.com/office/powerpoint/2010/main" val="1028473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AC71F-39BA-502C-44BB-8D8920323FA2}"/>
              </a:ext>
            </a:extLst>
          </p:cNvPr>
          <p:cNvSpPr>
            <a:spLocks noGrp="1"/>
          </p:cNvSpPr>
          <p:nvPr>
            <p:ph type="title"/>
          </p:nvPr>
        </p:nvSpPr>
        <p:spPr/>
        <p:txBody>
          <a:bodyPr/>
          <a:lstStyle/>
          <a:p>
            <a:r>
              <a:rPr lang="en-US" dirty="0"/>
              <a:t>Social Policy Models</a:t>
            </a:r>
            <a:endParaRPr lang="en-GB" dirty="0"/>
          </a:p>
        </p:txBody>
      </p:sp>
      <p:sp>
        <p:nvSpPr>
          <p:cNvPr id="3" name="Content Placeholder 2">
            <a:extLst>
              <a:ext uri="{FF2B5EF4-FFF2-40B4-BE49-F238E27FC236}">
                <a16:creationId xmlns:a16="http://schemas.microsoft.com/office/drawing/2014/main" id="{52FBC7BD-A1ED-5556-CCC1-7711560BFFC2}"/>
              </a:ext>
            </a:extLst>
          </p:cNvPr>
          <p:cNvSpPr>
            <a:spLocks noGrp="1"/>
          </p:cNvSpPr>
          <p:nvPr>
            <p:ph idx="1"/>
          </p:nvPr>
        </p:nvSpPr>
        <p:spPr/>
        <p:txBody>
          <a:bodyPr>
            <a:normAutofit lnSpcReduction="10000"/>
          </a:bodyPr>
          <a:lstStyle/>
          <a:p>
            <a:r>
              <a:rPr lang="en-US" b="0" i="0" dirty="0">
                <a:solidFill>
                  <a:srgbClr val="1F1F1F"/>
                </a:solidFill>
                <a:effectLst/>
                <a:latin typeface="Google Sans"/>
              </a:rPr>
              <a:t>Germany features a mature and highly developed welfare state that guarantees a subsistence level of income to all citizens. The German social security system is based on the tradition of </a:t>
            </a:r>
            <a:r>
              <a:rPr lang="en-US" b="0" i="0" dirty="0">
                <a:solidFill>
                  <a:srgbClr val="040C28"/>
                </a:solidFill>
                <a:effectLst/>
                <a:latin typeface="Google Sans"/>
              </a:rPr>
              <a:t>an insurance model that is supplemented by a needs-oriented minimum income</a:t>
            </a:r>
            <a:r>
              <a:rPr lang="en-US" b="0" i="0" dirty="0">
                <a:solidFill>
                  <a:srgbClr val="1F1F1F"/>
                </a:solidFill>
                <a:effectLst/>
                <a:latin typeface="Google Sans"/>
              </a:rPr>
              <a:t>.</a:t>
            </a:r>
          </a:p>
          <a:p>
            <a:r>
              <a:rPr lang="en-US" b="0" i="0" dirty="0">
                <a:solidFill>
                  <a:srgbClr val="003CB4"/>
                </a:solidFill>
                <a:effectLst/>
                <a:latin typeface="proxima-nova"/>
              </a:rPr>
              <a:t>Created during the post-war boom years, the French social model is based on the following three types of transfers: collective national insurance funded by contributions based on employment and managed jointly by employee and employer representatives; generally means-tested assistance benefits, funded by taxes and duties and managed by the State and regional authorities; free and universal public services (education and health) funded and </a:t>
            </a:r>
            <a:r>
              <a:rPr lang="en-US" b="0" i="0" dirty="0" err="1">
                <a:solidFill>
                  <a:srgbClr val="003CB4"/>
                </a:solidFill>
                <a:effectLst/>
                <a:latin typeface="proxima-nova"/>
              </a:rPr>
              <a:t>organised</a:t>
            </a:r>
            <a:r>
              <a:rPr lang="en-US" b="0" i="0" dirty="0">
                <a:solidFill>
                  <a:srgbClr val="003CB4"/>
                </a:solidFill>
                <a:effectLst/>
                <a:latin typeface="proxima-nova"/>
              </a:rPr>
              <a:t> by the State.</a:t>
            </a:r>
            <a:endParaRPr lang="en-GB" dirty="0"/>
          </a:p>
        </p:txBody>
      </p:sp>
    </p:spTree>
    <p:extLst>
      <p:ext uri="{BB962C8B-B14F-4D97-AF65-F5344CB8AC3E}">
        <p14:creationId xmlns:p14="http://schemas.microsoft.com/office/powerpoint/2010/main" val="3390571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610C7-0A21-6E17-AC13-52D652F7E310}"/>
              </a:ext>
            </a:extLst>
          </p:cNvPr>
          <p:cNvSpPr>
            <a:spLocks noGrp="1"/>
          </p:cNvSpPr>
          <p:nvPr>
            <p:ph type="title"/>
          </p:nvPr>
        </p:nvSpPr>
        <p:spPr/>
        <p:txBody>
          <a:bodyPr/>
          <a:lstStyle/>
          <a:p>
            <a:r>
              <a:rPr lang="en-US" dirty="0"/>
              <a:t>Social Policy Models</a:t>
            </a:r>
            <a:endParaRPr lang="en-GB" dirty="0"/>
          </a:p>
        </p:txBody>
      </p:sp>
      <p:sp>
        <p:nvSpPr>
          <p:cNvPr id="3" name="Content Placeholder 2">
            <a:extLst>
              <a:ext uri="{FF2B5EF4-FFF2-40B4-BE49-F238E27FC236}">
                <a16:creationId xmlns:a16="http://schemas.microsoft.com/office/drawing/2014/main" id="{4A2718BA-B8B3-7C70-A56C-F2807A559970}"/>
              </a:ext>
            </a:extLst>
          </p:cNvPr>
          <p:cNvSpPr>
            <a:spLocks noGrp="1"/>
          </p:cNvSpPr>
          <p:nvPr>
            <p:ph idx="1"/>
          </p:nvPr>
        </p:nvSpPr>
        <p:spPr/>
        <p:txBody>
          <a:bodyPr/>
          <a:lstStyle/>
          <a:p>
            <a:r>
              <a:rPr lang="en-US" b="0" i="0" dirty="0">
                <a:solidFill>
                  <a:srgbClr val="474747"/>
                </a:solidFill>
                <a:effectLst/>
                <a:latin typeface="Google Sans"/>
              </a:rPr>
              <a:t>UK Social policy </a:t>
            </a:r>
            <a:r>
              <a:rPr lang="en-US" b="0" i="0" dirty="0">
                <a:solidFill>
                  <a:srgbClr val="040C28"/>
                </a:solidFill>
                <a:effectLst/>
                <a:latin typeface="Google Sans"/>
              </a:rPr>
              <a:t>focuses more specifically on decisions made to address issues of social need</a:t>
            </a:r>
            <a:r>
              <a:rPr lang="en-US" b="0" i="0" dirty="0">
                <a:solidFill>
                  <a:srgbClr val="474747"/>
                </a:solidFill>
                <a:effectLst/>
                <a:latin typeface="Google Sans"/>
              </a:rPr>
              <a:t>. To speak generally, social policy focuses on areas of government action traditionally associated with the welfare state. Examples are: social housing. family and child benefit.</a:t>
            </a:r>
          </a:p>
          <a:p>
            <a:r>
              <a:rPr lang="en-US" b="0" i="0" dirty="0">
                <a:solidFill>
                  <a:srgbClr val="474747"/>
                </a:solidFill>
                <a:effectLst/>
                <a:latin typeface="Google Sans"/>
              </a:rPr>
              <a:t>Social policy is </a:t>
            </a:r>
            <a:r>
              <a:rPr lang="en-US" b="0" i="0" dirty="0">
                <a:solidFill>
                  <a:srgbClr val="040C28"/>
                </a:solidFill>
                <a:effectLst/>
                <a:latin typeface="Google Sans"/>
              </a:rPr>
              <a:t>concerned with the ways societies across the world meet human needs for security, education, work, health and wellbeing</a:t>
            </a:r>
            <a:r>
              <a:rPr lang="en-US" b="0" i="0" dirty="0">
                <a:solidFill>
                  <a:srgbClr val="474747"/>
                </a:solidFill>
                <a:effectLst/>
                <a:latin typeface="Google Sans"/>
              </a:rPr>
              <a:t>. Social policy addresses how states and societies respond to global challenges of social, demographic and economic change, and of poverty, migration and </a:t>
            </a:r>
            <a:r>
              <a:rPr lang="en-US" b="0" i="0" dirty="0" err="1">
                <a:solidFill>
                  <a:srgbClr val="474747"/>
                </a:solidFill>
                <a:effectLst/>
                <a:latin typeface="Google Sans"/>
              </a:rPr>
              <a:t>globalisation</a:t>
            </a:r>
            <a:r>
              <a:rPr lang="en-US" b="0" i="0" dirty="0">
                <a:solidFill>
                  <a:srgbClr val="474747"/>
                </a:solidFill>
                <a:effectLst/>
                <a:latin typeface="Google Sans"/>
              </a:rPr>
              <a:t>.</a:t>
            </a:r>
            <a:endParaRPr lang="en-GB" dirty="0"/>
          </a:p>
        </p:txBody>
      </p:sp>
    </p:spTree>
    <p:extLst>
      <p:ext uri="{BB962C8B-B14F-4D97-AF65-F5344CB8AC3E}">
        <p14:creationId xmlns:p14="http://schemas.microsoft.com/office/powerpoint/2010/main" val="4036862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5C055-1A2E-C332-B152-55EB9F2AA5E3}"/>
              </a:ext>
            </a:extLst>
          </p:cNvPr>
          <p:cNvSpPr>
            <a:spLocks noGrp="1"/>
          </p:cNvSpPr>
          <p:nvPr>
            <p:ph type="title"/>
          </p:nvPr>
        </p:nvSpPr>
        <p:spPr/>
        <p:txBody>
          <a:bodyPr/>
          <a:lstStyle/>
          <a:p>
            <a:r>
              <a:rPr lang="en-US" dirty="0"/>
              <a:t>Social Policy Model of EU</a:t>
            </a:r>
            <a:endParaRPr lang="en-GB" dirty="0"/>
          </a:p>
        </p:txBody>
      </p:sp>
      <p:sp>
        <p:nvSpPr>
          <p:cNvPr id="3" name="Content Placeholder 2">
            <a:extLst>
              <a:ext uri="{FF2B5EF4-FFF2-40B4-BE49-F238E27FC236}">
                <a16:creationId xmlns:a16="http://schemas.microsoft.com/office/drawing/2014/main" id="{5137DC05-B08C-088F-6A1F-D2353D27D0B4}"/>
              </a:ext>
            </a:extLst>
          </p:cNvPr>
          <p:cNvSpPr>
            <a:spLocks noGrp="1"/>
          </p:cNvSpPr>
          <p:nvPr>
            <p:ph idx="1"/>
          </p:nvPr>
        </p:nvSpPr>
        <p:spPr/>
        <p:txBody>
          <a:bodyPr>
            <a:normAutofit fontScale="92500" lnSpcReduction="10000"/>
          </a:bodyPr>
          <a:lstStyle/>
          <a:p>
            <a:r>
              <a:rPr lang="en-US" dirty="0"/>
              <a:t>Social Policy is defined as the state intervention that directly affects social welfare, social institutions and social relations. During the implementation, it interacts with the processes of redistribution, production, reproduction and protection, twining it with economic policy in the realization of national social and economic goals anchored in the long term development perspective.</a:t>
            </a:r>
          </a:p>
          <a:p>
            <a:r>
              <a:rPr lang="en-US" dirty="0"/>
              <a:t>Article 151 of the Treaty on the Functioning of the European Union (TFEU) details the EU's social policy objectives: promoting employment, improving working and living conditions, equal treatment of workers, adequate social protection according to need, social dialogue, developing human resources aimed at achieving a high and sustainable level of employment, as well as combating exclusion.</a:t>
            </a:r>
            <a:endParaRPr lang="en-GB" dirty="0"/>
          </a:p>
        </p:txBody>
      </p:sp>
    </p:spTree>
    <p:extLst>
      <p:ext uri="{BB962C8B-B14F-4D97-AF65-F5344CB8AC3E}">
        <p14:creationId xmlns:p14="http://schemas.microsoft.com/office/powerpoint/2010/main" val="4142326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8F3AC-C19C-6387-64E6-96DE644C16E8}"/>
              </a:ext>
            </a:extLst>
          </p:cNvPr>
          <p:cNvSpPr>
            <a:spLocks noGrp="1"/>
          </p:cNvSpPr>
          <p:nvPr>
            <p:ph type="title"/>
          </p:nvPr>
        </p:nvSpPr>
        <p:spPr/>
        <p:txBody>
          <a:bodyPr/>
          <a:lstStyle/>
          <a:p>
            <a:r>
              <a:rPr lang="en-US" dirty="0"/>
              <a:t>Historical development of Social Policy in Pakistan</a:t>
            </a:r>
            <a:endParaRPr lang="en-GB" dirty="0"/>
          </a:p>
        </p:txBody>
      </p:sp>
      <p:sp>
        <p:nvSpPr>
          <p:cNvPr id="3" name="Content Placeholder 2">
            <a:extLst>
              <a:ext uri="{FF2B5EF4-FFF2-40B4-BE49-F238E27FC236}">
                <a16:creationId xmlns:a16="http://schemas.microsoft.com/office/drawing/2014/main" id="{E8E805FA-2564-4BA4-0235-F19C1F4B1B4F}"/>
              </a:ext>
            </a:extLst>
          </p:cNvPr>
          <p:cNvSpPr>
            <a:spLocks noGrp="1"/>
          </p:cNvSpPr>
          <p:nvPr>
            <p:ph idx="1"/>
          </p:nvPr>
        </p:nvSpPr>
        <p:spPr/>
        <p:txBody>
          <a:bodyPr>
            <a:normAutofit fontScale="92500" lnSpcReduction="10000"/>
          </a:bodyPr>
          <a:lstStyle/>
          <a:p>
            <a:r>
              <a:rPr lang="en-US" dirty="0"/>
              <a:t>Pre-colonial Indian and Islamic models of welfare</a:t>
            </a:r>
          </a:p>
          <a:p>
            <a:r>
              <a:rPr lang="en-US" dirty="0"/>
              <a:t>Colonial Social Policies with incomplete social contract </a:t>
            </a:r>
          </a:p>
          <a:p>
            <a:r>
              <a:rPr lang="en-US" dirty="0"/>
              <a:t>Objectives Resolution</a:t>
            </a:r>
          </a:p>
          <a:p>
            <a:r>
              <a:rPr lang="en-US" dirty="0"/>
              <a:t>Development planning with import substitution: Phase I of state building</a:t>
            </a:r>
          </a:p>
          <a:p>
            <a:r>
              <a:rPr lang="en-US" dirty="0"/>
              <a:t>Golden decade of Social Policy 1966 to 1976: Phase II of state building</a:t>
            </a:r>
          </a:p>
          <a:p>
            <a:r>
              <a:rPr lang="en-US" dirty="0"/>
              <a:t>Washington Consensus [Social Sector development policies; Privatization of Services; BISP as residual social policy]</a:t>
            </a:r>
          </a:p>
          <a:p>
            <a:r>
              <a:rPr lang="en-US" dirty="0"/>
              <a:t>Debates on re-linking social with economic in decision making in a </a:t>
            </a:r>
            <a:r>
              <a:rPr lang="en-US" dirty="0" err="1"/>
              <a:t>productivist</a:t>
            </a:r>
            <a:r>
              <a:rPr lang="en-US" dirty="0"/>
              <a:t> paradigm only in rhetoric with little sign of a genuine revival of Social Policy.</a:t>
            </a:r>
            <a:endParaRPr lang="en-GB" dirty="0"/>
          </a:p>
        </p:txBody>
      </p:sp>
    </p:spTree>
    <p:extLst>
      <p:ext uri="{BB962C8B-B14F-4D97-AF65-F5344CB8AC3E}">
        <p14:creationId xmlns:p14="http://schemas.microsoft.com/office/powerpoint/2010/main" val="2348158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D5965-B6CC-987C-4684-C0A1DD8B57E1}"/>
              </a:ext>
            </a:extLst>
          </p:cNvPr>
          <p:cNvSpPr>
            <a:spLocks noGrp="1"/>
          </p:cNvSpPr>
          <p:nvPr>
            <p:ph type="title"/>
          </p:nvPr>
        </p:nvSpPr>
        <p:spPr/>
        <p:txBody>
          <a:bodyPr/>
          <a:lstStyle/>
          <a:p>
            <a:r>
              <a:rPr lang="en-US" dirty="0"/>
              <a:t>Social Policy in Europe Today</a:t>
            </a:r>
            <a:endParaRPr lang="en-GB" dirty="0"/>
          </a:p>
        </p:txBody>
      </p:sp>
      <p:sp>
        <p:nvSpPr>
          <p:cNvPr id="3" name="Content Placeholder 2">
            <a:extLst>
              <a:ext uri="{FF2B5EF4-FFF2-40B4-BE49-F238E27FC236}">
                <a16:creationId xmlns:a16="http://schemas.microsoft.com/office/drawing/2014/main" id="{4E9EB1F5-0774-45C8-56B2-2C1CD02799D3}"/>
              </a:ext>
            </a:extLst>
          </p:cNvPr>
          <p:cNvSpPr>
            <a:spLocks noGrp="1"/>
          </p:cNvSpPr>
          <p:nvPr>
            <p:ph idx="1"/>
          </p:nvPr>
        </p:nvSpPr>
        <p:spPr/>
        <p:txBody>
          <a:bodyPr>
            <a:normAutofit/>
          </a:bodyPr>
          <a:lstStyle/>
          <a:p>
            <a:pPr marL="0" indent="0" algn="just">
              <a:buNone/>
            </a:pPr>
            <a:r>
              <a:rPr lang="en-GB" sz="3600" kern="0" dirty="0">
                <a:latin typeface="Georgia" panose="02040502050405020303" pitchFamily="18" charset="0"/>
                <a:ea typeface="Times New Roman" panose="02020603050405020304" pitchFamily="18" charset="0"/>
                <a:cs typeface="Times New Roman" panose="02020603050405020304" pitchFamily="18" charset="0"/>
              </a:rPr>
              <a:t>A</a:t>
            </a:r>
            <a:r>
              <a:rPr lang="en-GB" sz="3600" kern="0" dirty="0">
                <a:effectLst/>
                <a:latin typeface="Georgia" panose="02040502050405020303" pitchFamily="18" charset="0"/>
                <a:ea typeface="Times New Roman" panose="02020603050405020304" pitchFamily="18" charset="0"/>
                <a:cs typeface="Times New Roman" panose="02020603050405020304" pitchFamily="18" charset="0"/>
              </a:rPr>
              <a:t>dopted by towns and cities across Europe, doughnut economics involves calculating the impact of all policies on the social and physical environment. Aspects of life from income to housing and energy are displayed as sections on a doughnut shape, with its inner and outer edges representing a social minimum and an ecological ceiling.</a:t>
            </a:r>
            <a:endParaRPr lang="en-GB" sz="3600" dirty="0"/>
          </a:p>
        </p:txBody>
      </p:sp>
    </p:spTree>
    <p:extLst>
      <p:ext uri="{BB962C8B-B14F-4D97-AF65-F5344CB8AC3E}">
        <p14:creationId xmlns:p14="http://schemas.microsoft.com/office/powerpoint/2010/main" val="472086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1D33B-0A43-0663-5D63-4F3F486C9C78}"/>
              </a:ext>
            </a:extLst>
          </p:cNvPr>
          <p:cNvSpPr>
            <a:spLocks noGrp="1"/>
          </p:cNvSpPr>
          <p:nvPr>
            <p:ph type="title"/>
          </p:nvPr>
        </p:nvSpPr>
        <p:spPr/>
        <p:txBody>
          <a:bodyPr/>
          <a:lstStyle/>
          <a:p>
            <a:r>
              <a:rPr lang="en-US" dirty="0"/>
              <a:t>Social Policy in Pakistan today</a:t>
            </a:r>
            <a:endParaRPr lang="en-GB" dirty="0"/>
          </a:p>
        </p:txBody>
      </p:sp>
      <p:sp>
        <p:nvSpPr>
          <p:cNvPr id="3" name="Content Placeholder 2">
            <a:extLst>
              <a:ext uri="{FF2B5EF4-FFF2-40B4-BE49-F238E27FC236}">
                <a16:creationId xmlns:a16="http://schemas.microsoft.com/office/drawing/2014/main" id="{97B9BCD9-551A-E726-DA5C-8FDD82E0B970}"/>
              </a:ext>
            </a:extLst>
          </p:cNvPr>
          <p:cNvSpPr>
            <a:spLocks noGrp="1"/>
          </p:cNvSpPr>
          <p:nvPr>
            <p:ph idx="1"/>
          </p:nvPr>
        </p:nvSpPr>
        <p:spPr/>
        <p:txBody>
          <a:bodyPr>
            <a:normAutofit lnSpcReduction="10000"/>
          </a:bodyPr>
          <a:lstStyle/>
          <a:p>
            <a:pPr marL="0" indent="0">
              <a:buNone/>
            </a:pPr>
            <a:r>
              <a:rPr lang="en-US" sz="2800" b="1" dirty="0"/>
              <a:t>Understanding the key contours of Social Policy in Pakistan today by unpacking the impacts of  Social Policy neglect of Healthcare Services on economy, rights and values:</a:t>
            </a:r>
          </a:p>
          <a:p>
            <a:pPr marL="0" indent="0">
              <a:buNone/>
            </a:pPr>
            <a:r>
              <a:rPr lang="en-US" b="1" dirty="0"/>
              <a:t>Economy: </a:t>
            </a:r>
          </a:p>
          <a:p>
            <a:pPr marL="0" indent="0">
              <a:buNone/>
            </a:pPr>
            <a:r>
              <a:rPr lang="en-US" b="1" dirty="0"/>
              <a:t>Implications of declining Healthy Life Expectancy on </a:t>
            </a:r>
            <a:r>
              <a:rPr lang="en-US" b="1" dirty="0" err="1"/>
              <a:t>labour</a:t>
            </a:r>
            <a:r>
              <a:rPr lang="en-US" b="1" dirty="0"/>
              <a:t> market, productivity and competitiveness</a:t>
            </a:r>
          </a:p>
          <a:p>
            <a:pPr marL="0" indent="0">
              <a:buNone/>
            </a:pPr>
            <a:r>
              <a:rPr lang="en-US" b="1" dirty="0"/>
              <a:t>State-society relations: Emptying of Social Contract; Anomie; Lack of trust in societal relations, government institutions and market’s capacity to self-regulate</a:t>
            </a:r>
          </a:p>
          <a:p>
            <a:pPr marL="0" indent="0">
              <a:buNone/>
            </a:pPr>
            <a:r>
              <a:rPr lang="en-US" b="1" dirty="0"/>
              <a:t>..Pakistan as an example of Market Civilization with few Standards </a:t>
            </a:r>
            <a:endParaRPr lang="en-GB" dirty="0"/>
          </a:p>
        </p:txBody>
      </p:sp>
    </p:spTree>
    <p:extLst>
      <p:ext uri="{BB962C8B-B14F-4D97-AF65-F5344CB8AC3E}">
        <p14:creationId xmlns:p14="http://schemas.microsoft.com/office/powerpoint/2010/main" val="9229378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6865</TotalTime>
  <Words>623</Words>
  <Application>Microsoft Office PowerPoint</Application>
  <PresentationFormat>Widescreen</PresentationFormat>
  <Paragraphs>35</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Georgia</vt:lpstr>
      <vt:lpstr>Google Sans</vt:lpstr>
      <vt:lpstr>proxima-nova</vt:lpstr>
      <vt:lpstr>Office Theme</vt:lpstr>
      <vt:lpstr> Social Policy: A revisit COSATS University, Islamabad </vt:lpstr>
      <vt:lpstr>Social Policy?</vt:lpstr>
      <vt:lpstr>Social Policy Models</vt:lpstr>
      <vt:lpstr>Social Policy Models</vt:lpstr>
      <vt:lpstr>Social Policy Model of EU</vt:lpstr>
      <vt:lpstr>Historical development of Social Policy in Pakistan</vt:lpstr>
      <vt:lpstr>Social Policy in Europe Today</vt:lpstr>
      <vt:lpstr>Social Policy in Pakistan today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and underdevelopment: Impact  policy neglect of health on economy, rights and values</dc:title>
  <dc:creator>Dr. Safdar Sohail</dc:creator>
  <cp:lastModifiedBy>Dr. Safdar Sohail</cp:lastModifiedBy>
  <cp:revision>15</cp:revision>
  <dcterms:created xsi:type="dcterms:W3CDTF">2023-11-17T18:55:09Z</dcterms:created>
  <dcterms:modified xsi:type="dcterms:W3CDTF">2023-12-09T21:57:00Z</dcterms:modified>
</cp:coreProperties>
</file>