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74" r:id="rId14"/>
    <p:sldId id="292" r:id="rId15"/>
    <p:sldId id="275" r:id="rId16"/>
    <p:sldId id="276" r:id="rId17"/>
    <p:sldId id="279" r:id="rId18"/>
    <p:sldId id="280" r:id="rId19"/>
    <p:sldId id="281" r:id="rId20"/>
    <p:sldId id="283" r:id="rId21"/>
    <p:sldId id="286" r:id="rId22"/>
    <p:sldId id="287" r:id="rId23"/>
    <p:sldId id="288" r:id="rId24"/>
    <p:sldId id="291" r:id="rId25"/>
  </p:sldIdLst>
  <p:sldSz cx="18288000" cy="10287000"/>
  <p:notesSz cx="6858000" cy="9144000"/>
  <p:embeddedFontLst>
    <p:embeddedFont>
      <p:font typeface="Gordita" panose="020B0604020202020204" charset="0"/>
      <p:regular r:id="rId27"/>
    </p:embeddedFont>
    <p:embeddedFont>
      <p:font typeface="Gordita Bold" panose="020B0604020202020204" charset="0"/>
      <p:regular r:id="rId28"/>
    </p:embeddedFont>
    <p:embeddedFont>
      <p:font typeface="Gordita Bold Italics" panose="020B0604020202020204" charset="0"/>
      <p:regular r:id="rId29"/>
    </p:embeddedFont>
    <p:embeddedFont>
      <p:font typeface="Gordita Italics" panose="020B0604020202020204" charset="0"/>
      <p:regular r:id="rId30"/>
    </p:embeddedFont>
    <p:embeddedFont>
      <p:font typeface="Open Sauce" panose="020B0604020202020204" charset="0"/>
      <p:regular r:id="rId31"/>
    </p:embeddedFont>
    <p:embeddedFont>
      <p:font typeface="Open Sauce Bold" panose="020B0604020202020204" charset="0"/>
      <p:regular r:id="rId32"/>
    </p:embeddedFont>
    <p:embeddedFont>
      <p:font typeface="Open Sauce Bold Italics" panose="020B0604020202020204" charset="0"/>
      <p:regular r:id="rId33"/>
    </p:embeddedFont>
    <p:embeddedFont>
      <p:font typeface="Open Sauce Italics"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55" autoAdjust="0"/>
    <p:restoredTop sz="87926" autoAdjust="0"/>
  </p:normalViewPr>
  <p:slideViewPr>
    <p:cSldViewPr>
      <p:cViewPr varScale="1">
        <p:scale>
          <a:sx n="23" d="100"/>
          <a:sy n="23" d="100"/>
        </p:scale>
        <p:origin x="118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https://www.foodsystemsdashboard.org/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https://www.foodsystemsdashboard.org/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https://www.foodsystemsdashboard.org/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https://www.foodsystemsdashboard.org/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https://www.foodsystemsdashboard.org/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https://www.foodsystemsdashboard.org/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https://www.foodsystemsdashboard.org/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https://www.foodsystemsdashboard.org/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https://www.foodsystemsdashboard.org/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158685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https://www.foodsystemsdashboard.org/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https://www.foodsystemsdashboard.org/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https://www.foodsystemsdashboard.org/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23-Sep-24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23-Sep-24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23-Sep-24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23-Sep-24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38.png"/><Relationship Id="rId7" Type="http://schemas.openxmlformats.org/officeDocument/2006/relationships/image" Target="../media/image24.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1.png"/><Relationship Id="rId5" Type="http://schemas.openxmlformats.org/officeDocument/2006/relationships/image" Target="../media/image2.svg"/><Relationship Id="rId10" Type="http://schemas.openxmlformats.org/officeDocument/2006/relationships/image" Target="../media/image25.svg"/><Relationship Id="rId4" Type="http://schemas.openxmlformats.org/officeDocument/2006/relationships/image" Target="../media/image1.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sv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10" Type="http://schemas.openxmlformats.org/officeDocument/2006/relationships/image" Target="../media/image42.png"/><Relationship Id="rId4" Type="http://schemas.openxmlformats.org/officeDocument/2006/relationships/image" Target="../media/image1.png"/><Relationship Id="rId9"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3.png"/><Relationship Id="rId7" Type="http://schemas.openxmlformats.org/officeDocument/2006/relationships/image" Target="../media/image24.png"/><Relationship Id="rId12"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4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43.png"/><Relationship Id="rId5" Type="http://schemas.openxmlformats.org/officeDocument/2006/relationships/image" Target="../media/image24.png"/><Relationship Id="rId10" Type="http://schemas.openxmlformats.org/officeDocument/2006/relationships/image" Target="../media/image14.svg"/><Relationship Id="rId4" Type="http://schemas.openxmlformats.org/officeDocument/2006/relationships/image" Target="../media/image2.sv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14.svg"/><Relationship Id="rId4" Type="http://schemas.openxmlformats.org/officeDocument/2006/relationships/image" Target="../media/image2.sv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14.svg"/><Relationship Id="rId4" Type="http://schemas.openxmlformats.org/officeDocument/2006/relationships/image" Target="../media/image2.svg"/><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14.svg"/><Relationship Id="rId4" Type="http://schemas.openxmlformats.org/officeDocument/2006/relationships/image" Target="../media/image2.sv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14.svg"/><Relationship Id="rId4" Type="http://schemas.openxmlformats.org/officeDocument/2006/relationships/image" Target="../media/image2.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14.svg"/><Relationship Id="rId4" Type="http://schemas.openxmlformats.org/officeDocument/2006/relationships/image" Target="../media/image2.sv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4.png"/><Relationship Id="rId3" Type="http://schemas.openxmlformats.org/officeDocument/2006/relationships/image" Target="../media/image28.svg"/><Relationship Id="rId7" Type="http://schemas.openxmlformats.org/officeDocument/2006/relationships/image" Target="../media/image30.svg"/><Relationship Id="rId12" Type="http://schemas.openxmlformats.org/officeDocument/2006/relationships/image" Target="../media/image3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4.svg"/><Relationship Id="rId10" Type="http://schemas.openxmlformats.org/officeDocument/2006/relationships/image" Target="../media/image31.jpeg"/><Relationship Id="rId4" Type="http://schemas.openxmlformats.org/officeDocument/2006/relationships/image" Target="../media/image3.png"/><Relationship Id="rId9" Type="http://schemas.openxmlformats.org/officeDocument/2006/relationships/image" Target="../media/image2.sv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6.png"/><Relationship Id="rId3" Type="http://schemas.openxmlformats.org/officeDocument/2006/relationships/image" Target="../media/image28.svg"/><Relationship Id="rId7" Type="http://schemas.openxmlformats.org/officeDocument/2006/relationships/image" Target="../media/image30.svg"/><Relationship Id="rId12" Type="http://schemas.openxmlformats.org/officeDocument/2006/relationships/image" Target="../media/image7.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35.jpeg"/><Relationship Id="rId4" Type="http://schemas.openxmlformats.org/officeDocument/2006/relationships/image" Target="../media/image3.png"/><Relationship Id="rId9"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603988">
            <a:off x="9639843" y="-574305"/>
            <a:ext cx="11047993" cy="12735439"/>
          </a:xfrm>
          <a:custGeom>
            <a:avLst/>
            <a:gdLst/>
            <a:ahLst/>
            <a:cxnLst/>
            <a:rect l="l" t="t" r="r" b="b"/>
            <a:pathLst>
              <a:path w="11047993" h="12735439">
                <a:moveTo>
                  <a:pt x="0" y="0"/>
                </a:moveTo>
                <a:lnTo>
                  <a:pt x="11047993" y="0"/>
                </a:lnTo>
                <a:lnTo>
                  <a:pt x="11047993" y="12735439"/>
                </a:lnTo>
                <a:lnTo>
                  <a:pt x="0" y="12735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193606">
            <a:off x="-687012" y="5851525"/>
            <a:ext cx="6109937" cy="5308007"/>
          </a:xfrm>
          <a:custGeom>
            <a:avLst/>
            <a:gdLst/>
            <a:ahLst/>
            <a:cxnLst/>
            <a:rect l="l" t="t" r="r" b="b"/>
            <a:pathLst>
              <a:path w="6109937" h="5308007">
                <a:moveTo>
                  <a:pt x="0" y="0"/>
                </a:moveTo>
                <a:lnTo>
                  <a:pt x="6109937" y="0"/>
                </a:lnTo>
                <a:lnTo>
                  <a:pt x="6109937" y="5308007"/>
                </a:lnTo>
                <a:lnTo>
                  <a:pt x="0" y="53080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9" name="Group 9"/>
          <p:cNvGrpSpPr/>
          <p:nvPr/>
        </p:nvGrpSpPr>
        <p:grpSpPr>
          <a:xfrm>
            <a:off x="9856243" y="-1441820"/>
            <a:ext cx="5307597" cy="530759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B26"/>
            </a:solidFill>
            <a:ln w="12700">
              <a:solidFill>
                <a:srgbClr val="000000"/>
              </a:solidFill>
            </a:ln>
          </p:spPr>
        </p:sp>
      </p:grpSp>
      <p:grpSp>
        <p:nvGrpSpPr>
          <p:cNvPr id="11" name="Group 11"/>
          <p:cNvGrpSpPr/>
          <p:nvPr/>
        </p:nvGrpSpPr>
        <p:grpSpPr>
          <a:xfrm>
            <a:off x="9949811" y="-1348252"/>
            <a:ext cx="5120460" cy="512046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342" r="-25342"/>
              </a:stretch>
            </a:blipFill>
          </p:spPr>
        </p:sp>
      </p:grpSp>
      <p:sp>
        <p:nvSpPr>
          <p:cNvPr id="13" name="Freeform 13"/>
          <p:cNvSpPr/>
          <p:nvPr/>
        </p:nvSpPr>
        <p:spPr>
          <a:xfrm>
            <a:off x="10226882" y="2709951"/>
            <a:ext cx="840397" cy="839962"/>
          </a:xfrm>
          <a:custGeom>
            <a:avLst/>
            <a:gdLst/>
            <a:ahLst/>
            <a:cxnLst/>
            <a:rect l="l" t="t" r="r" b="b"/>
            <a:pathLst>
              <a:path w="840397" h="839962">
                <a:moveTo>
                  <a:pt x="0" y="0"/>
                </a:moveTo>
                <a:lnTo>
                  <a:pt x="840397" y="0"/>
                </a:lnTo>
                <a:lnTo>
                  <a:pt x="840397" y="839962"/>
                </a:lnTo>
                <a:lnTo>
                  <a:pt x="0" y="839962"/>
                </a:lnTo>
                <a:lnTo>
                  <a:pt x="0" y="0"/>
                </a:lnTo>
                <a:close/>
              </a:path>
            </a:pathLst>
          </a:custGeom>
          <a:blipFill>
            <a:blip r:embed="rId7">
              <a:extLst>
                <a:ext uri="{96DAC541-7B7A-43D3-8B79-37D633B846F1}">
                  <asvg:svgBlip xmlns:asvg="http://schemas.microsoft.com/office/drawing/2016/SVG/main" r:embed="rId8"/>
                </a:ext>
              </a:extLst>
            </a:blip>
            <a:stretch>
              <a:fillRect r="-760962" b="-761408"/>
            </a:stretch>
          </a:blipFill>
        </p:spPr>
      </p:sp>
      <p:grpSp>
        <p:nvGrpSpPr>
          <p:cNvPr id="14" name="Group 14"/>
          <p:cNvGrpSpPr/>
          <p:nvPr/>
        </p:nvGrpSpPr>
        <p:grpSpPr>
          <a:xfrm>
            <a:off x="1782977" y="7376635"/>
            <a:ext cx="5554224" cy="645695"/>
            <a:chOff x="0" y="0"/>
            <a:chExt cx="1462841" cy="170060"/>
          </a:xfrm>
        </p:grpSpPr>
        <p:sp>
          <p:nvSpPr>
            <p:cNvPr id="15" name="Freeform 15"/>
            <p:cNvSpPr/>
            <p:nvPr/>
          </p:nvSpPr>
          <p:spPr>
            <a:xfrm>
              <a:off x="0" y="0"/>
              <a:ext cx="1462841" cy="170060"/>
            </a:xfrm>
            <a:custGeom>
              <a:avLst/>
              <a:gdLst/>
              <a:ahLst/>
              <a:cxnLst/>
              <a:rect l="l" t="t" r="r" b="b"/>
              <a:pathLst>
                <a:path w="1462841" h="170060">
                  <a:moveTo>
                    <a:pt x="0" y="0"/>
                  </a:moveTo>
                  <a:lnTo>
                    <a:pt x="1462841" y="0"/>
                  </a:lnTo>
                  <a:lnTo>
                    <a:pt x="1462841" y="170060"/>
                  </a:lnTo>
                  <a:lnTo>
                    <a:pt x="0" y="170060"/>
                  </a:lnTo>
                  <a:close/>
                </a:path>
              </a:pathLst>
            </a:custGeom>
            <a:solidFill>
              <a:srgbClr val="F7C03F"/>
            </a:solidFill>
          </p:spPr>
        </p:sp>
        <p:sp>
          <p:nvSpPr>
            <p:cNvPr id="16" name="TextBox 16"/>
            <p:cNvSpPr txBox="1"/>
            <p:nvPr/>
          </p:nvSpPr>
          <p:spPr>
            <a:xfrm>
              <a:off x="0" y="-47625"/>
              <a:ext cx="1462841" cy="217685"/>
            </a:xfrm>
            <a:prstGeom prst="rect">
              <a:avLst/>
            </a:prstGeom>
          </p:spPr>
          <p:txBody>
            <a:bodyPr lIns="50800" tIns="50800" rIns="50800" bIns="50800" rtlCol="0" anchor="ctr"/>
            <a:lstStyle/>
            <a:p>
              <a:pPr algn="ctr">
                <a:lnSpc>
                  <a:spcPts val="3359"/>
                </a:lnSpc>
              </a:pPr>
              <a:endParaRPr/>
            </a:p>
          </p:txBody>
        </p:sp>
      </p:grpSp>
      <p:sp>
        <p:nvSpPr>
          <p:cNvPr id="17" name="TextBox 17"/>
          <p:cNvSpPr txBox="1"/>
          <p:nvPr/>
        </p:nvSpPr>
        <p:spPr>
          <a:xfrm>
            <a:off x="1782977" y="1828829"/>
            <a:ext cx="12152239" cy="2599757"/>
          </a:xfrm>
          <a:prstGeom prst="rect">
            <a:avLst/>
          </a:prstGeom>
        </p:spPr>
        <p:txBody>
          <a:bodyPr lIns="0" tIns="0" rIns="0" bIns="0" rtlCol="0" anchor="t">
            <a:spAutoFit/>
          </a:bodyPr>
          <a:lstStyle/>
          <a:p>
            <a:pPr algn="l">
              <a:lnSpc>
                <a:spcPts val="10247"/>
              </a:lnSpc>
            </a:pPr>
            <a:r>
              <a:rPr lang="en-US" sz="8910" spc="62">
                <a:solidFill>
                  <a:srgbClr val="126A3A"/>
                </a:solidFill>
                <a:latin typeface="Open Sauce Bold"/>
                <a:ea typeface="Open Sauce Bold"/>
                <a:cs typeface="Open Sauce Bold"/>
                <a:sym typeface="Open Sauce Bold"/>
              </a:rPr>
              <a:t>Food</a:t>
            </a:r>
          </a:p>
          <a:p>
            <a:pPr marL="0" lvl="0" indent="0" algn="l">
              <a:lnSpc>
                <a:spcPts val="10247"/>
              </a:lnSpc>
            </a:pPr>
            <a:r>
              <a:rPr lang="en-US" sz="8910" spc="62">
                <a:solidFill>
                  <a:srgbClr val="126A3A"/>
                </a:solidFill>
                <a:latin typeface="Open Sauce Bold"/>
                <a:ea typeface="Open Sauce Bold"/>
                <a:cs typeface="Open Sauce Bold"/>
                <a:sym typeface="Open Sauce Bold"/>
              </a:rPr>
              <a:t>Security </a:t>
            </a:r>
          </a:p>
        </p:txBody>
      </p:sp>
      <p:grpSp>
        <p:nvGrpSpPr>
          <p:cNvPr id="18" name="Group 18"/>
          <p:cNvGrpSpPr/>
          <p:nvPr/>
        </p:nvGrpSpPr>
        <p:grpSpPr>
          <a:xfrm>
            <a:off x="2816512" y="4486866"/>
            <a:ext cx="5295144" cy="645695"/>
            <a:chOff x="0" y="0"/>
            <a:chExt cx="1394606" cy="170060"/>
          </a:xfrm>
        </p:grpSpPr>
        <p:sp>
          <p:nvSpPr>
            <p:cNvPr id="19" name="Freeform 19"/>
            <p:cNvSpPr/>
            <p:nvPr/>
          </p:nvSpPr>
          <p:spPr>
            <a:xfrm>
              <a:off x="0" y="0"/>
              <a:ext cx="1394606" cy="170060"/>
            </a:xfrm>
            <a:custGeom>
              <a:avLst/>
              <a:gdLst/>
              <a:ahLst/>
              <a:cxnLst/>
              <a:rect l="l" t="t" r="r" b="b"/>
              <a:pathLst>
                <a:path w="1394606" h="170060">
                  <a:moveTo>
                    <a:pt x="0" y="0"/>
                  </a:moveTo>
                  <a:lnTo>
                    <a:pt x="1394606" y="0"/>
                  </a:lnTo>
                  <a:lnTo>
                    <a:pt x="1394606" y="170060"/>
                  </a:lnTo>
                  <a:lnTo>
                    <a:pt x="0" y="170060"/>
                  </a:lnTo>
                  <a:close/>
                </a:path>
              </a:pathLst>
            </a:custGeom>
            <a:solidFill>
              <a:srgbClr val="F7C03F"/>
            </a:solidFill>
          </p:spPr>
        </p:sp>
        <p:sp>
          <p:nvSpPr>
            <p:cNvPr id="20" name="TextBox 20"/>
            <p:cNvSpPr txBox="1"/>
            <p:nvPr/>
          </p:nvSpPr>
          <p:spPr>
            <a:xfrm>
              <a:off x="0" y="-47625"/>
              <a:ext cx="1394606" cy="217685"/>
            </a:xfrm>
            <a:prstGeom prst="rect">
              <a:avLst/>
            </a:prstGeom>
          </p:spPr>
          <p:txBody>
            <a:bodyPr lIns="50800" tIns="50800" rIns="50800" bIns="50800" rtlCol="0" anchor="ctr"/>
            <a:lstStyle/>
            <a:p>
              <a:pPr algn="ctr">
                <a:lnSpc>
                  <a:spcPts val="3359"/>
                </a:lnSpc>
              </a:pPr>
              <a:endParaRPr/>
            </a:p>
          </p:txBody>
        </p:sp>
      </p:grpSp>
      <p:sp>
        <p:nvSpPr>
          <p:cNvPr id="21" name="TextBox 21"/>
          <p:cNvSpPr txBox="1"/>
          <p:nvPr/>
        </p:nvSpPr>
        <p:spPr>
          <a:xfrm>
            <a:off x="1748066" y="4354944"/>
            <a:ext cx="11400307" cy="2453082"/>
          </a:xfrm>
          <a:prstGeom prst="rect">
            <a:avLst/>
          </a:prstGeom>
        </p:spPr>
        <p:txBody>
          <a:bodyPr lIns="0" tIns="0" rIns="0" bIns="0" rtlCol="0" anchor="t">
            <a:spAutoFit/>
          </a:bodyPr>
          <a:lstStyle/>
          <a:p>
            <a:pPr algn="l">
              <a:lnSpc>
                <a:spcPts val="6540"/>
              </a:lnSpc>
            </a:pPr>
            <a:r>
              <a:rPr lang="en-US" sz="4671">
                <a:solidFill>
                  <a:srgbClr val="126A3A"/>
                </a:solidFill>
                <a:latin typeface="Open Sauce Bold"/>
                <a:ea typeface="Open Sauce Bold"/>
                <a:cs typeface="Open Sauce Bold"/>
                <a:sym typeface="Open Sauce Bold"/>
              </a:rPr>
              <a:t>in a post-productivist </a:t>
            </a:r>
          </a:p>
          <a:p>
            <a:pPr algn="l">
              <a:lnSpc>
                <a:spcPts val="6540"/>
              </a:lnSpc>
            </a:pPr>
            <a:r>
              <a:rPr lang="en-US" sz="4671">
                <a:solidFill>
                  <a:srgbClr val="126A3A"/>
                </a:solidFill>
                <a:latin typeface="Open Sauce Bold"/>
                <a:ea typeface="Open Sauce Bold"/>
                <a:cs typeface="Open Sauce Bold"/>
                <a:sym typeface="Open Sauce Bold"/>
              </a:rPr>
              <a:t>agricultural development</a:t>
            </a:r>
          </a:p>
          <a:p>
            <a:pPr marL="0" lvl="0" indent="0" algn="l">
              <a:lnSpc>
                <a:spcPts val="6540"/>
              </a:lnSpc>
              <a:spcBef>
                <a:spcPct val="0"/>
              </a:spcBef>
            </a:pPr>
            <a:r>
              <a:rPr lang="en-US" sz="4671">
                <a:solidFill>
                  <a:srgbClr val="126A3A"/>
                </a:solidFill>
                <a:latin typeface="Open Sauce Bold"/>
                <a:ea typeface="Open Sauce Bold"/>
                <a:cs typeface="Open Sauce Bold"/>
                <a:sym typeface="Open Sauce Bold"/>
              </a:rPr>
              <a:t>model in Pakistan</a:t>
            </a:r>
          </a:p>
        </p:txBody>
      </p:sp>
      <p:sp>
        <p:nvSpPr>
          <p:cNvPr id="22" name="TextBox 22"/>
          <p:cNvSpPr txBox="1"/>
          <p:nvPr/>
        </p:nvSpPr>
        <p:spPr>
          <a:xfrm>
            <a:off x="2125797" y="7482366"/>
            <a:ext cx="5456229" cy="396134"/>
          </a:xfrm>
          <a:prstGeom prst="rect">
            <a:avLst/>
          </a:prstGeom>
        </p:spPr>
        <p:txBody>
          <a:bodyPr lIns="0" tIns="0" rIns="0" bIns="0" rtlCol="0" anchor="t">
            <a:spAutoFit/>
          </a:bodyPr>
          <a:lstStyle/>
          <a:p>
            <a:pPr marL="0" lvl="0" indent="0" algn="l">
              <a:lnSpc>
                <a:spcPts val="3365"/>
              </a:lnSpc>
              <a:spcBef>
                <a:spcPct val="0"/>
              </a:spcBef>
            </a:pPr>
            <a:r>
              <a:rPr lang="en-US" sz="2404" dirty="0" err="1">
                <a:solidFill>
                  <a:srgbClr val="19260B"/>
                </a:solidFill>
                <a:latin typeface="Open Sauce"/>
                <a:ea typeface="Open Sauce"/>
                <a:cs typeface="Open Sauce"/>
                <a:sym typeface="Open Sauce"/>
              </a:rPr>
              <a:t>Dr.Safdar</a:t>
            </a:r>
            <a:r>
              <a:rPr lang="en-US" sz="2404" dirty="0">
                <a:solidFill>
                  <a:srgbClr val="19260B"/>
                </a:solidFill>
                <a:latin typeface="Open Sauce"/>
                <a:ea typeface="Open Sauce"/>
                <a:cs typeface="Open Sauce"/>
                <a:sym typeface="Open Sauce"/>
              </a:rPr>
              <a:t> Sohail</a:t>
            </a:r>
          </a:p>
        </p:txBody>
      </p:sp>
      <p:sp>
        <p:nvSpPr>
          <p:cNvPr id="23" name="TextBox 23"/>
          <p:cNvSpPr txBox="1"/>
          <p:nvPr/>
        </p:nvSpPr>
        <p:spPr>
          <a:xfrm>
            <a:off x="1850710" y="8288449"/>
            <a:ext cx="5456229" cy="396060"/>
          </a:xfrm>
          <a:prstGeom prst="rect">
            <a:avLst/>
          </a:prstGeom>
        </p:spPr>
        <p:txBody>
          <a:bodyPr lIns="0" tIns="0" rIns="0" bIns="0" rtlCol="0" anchor="t">
            <a:spAutoFit/>
          </a:bodyPr>
          <a:lstStyle/>
          <a:p>
            <a:pPr marL="0" lvl="0" indent="0" algn="l">
              <a:lnSpc>
                <a:spcPts val="3365"/>
              </a:lnSpc>
              <a:spcBef>
                <a:spcPct val="0"/>
              </a:spcBef>
            </a:pPr>
            <a:r>
              <a:rPr lang="en-US" sz="2404">
                <a:solidFill>
                  <a:srgbClr val="19260B"/>
                </a:solidFill>
                <a:latin typeface="Open Sauce Bold"/>
                <a:ea typeface="Open Sauce Bold"/>
                <a:cs typeface="Open Sauce Bold"/>
                <a:sym typeface="Open Sauce Bold"/>
              </a:rPr>
              <a:t>19-August-2024</a:t>
            </a:r>
          </a:p>
        </p:txBody>
      </p:sp>
      <p:sp>
        <p:nvSpPr>
          <p:cNvPr id="24" name="TextBox 24"/>
          <p:cNvSpPr txBox="1"/>
          <p:nvPr/>
        </p:nvSpPr>
        <p:spPr>
          <a:xfrm>
            <a:off x="8902233" y="8405235"/>
            <a:ext cx="1360661" cy="253089"/>
          </a:xfrm>
          <a:prstGeom prst="rect">
            <a:avLst/>
          </a:prstGeom>
        </p:spPr>
        <p:txBody>
          <a:bodyPr lIns="0" tIns="0" rIns="0" bIns="0" rtlCol="0" anchor="t">
            <a:spAutoFit/>
          </a:bodyPr>
          <a:lstStyle/>
          <a:p>
            <a:pPr marL="0" lvl="0" indent="0" algn="l">
              <a:lnSpc>
                <a:spcPts val="2166"/>
              </a:lnSpc>
              <a:spcBef>
                <a:spcPct val="0"/>
              </a:spcBef>
            </a:pPr>
            <a:r>
              <a:rPr lang="en-US" sz="1547">
                <a:solidFill>
                  <a:srgbClr val="FFFFFF"/>
                </a:solidFill>
                <a:latin typeface="Open Sauce Bold"/>
                <a:ea typeface="Open Sauce Bold"/>
                <a:cs typeface="Open Sauce Bold"/>
                <a:sym typeface="Open Sauce Bold"/>
              </a:rPr>
              <a:t>Website</a:t>
            </a:r>
          </a:p>
        </p:txBody>
      </p:sp>
      <p:sp>
        <p:nvSpPr>
          <p:cNvPr id="25" name="TextBox 25"/>
          <p:cNvSpPr txBox="1"/>
          <p:nvPr/>
        </p:nvSpPr>
        <p:spPr>
          <a:xfrm>
            <a:off x="8902233" y="8608036"/>
            <a:ext cx="2670067" cy="233227"/>
          </a:xfrm>
          <a:prstGeom prst="rect">
            <a:avLst/>
          </a:prstGeom>
        </p:spPr>
        <p:txBody>
          <a:bodyPr lIns="0" tIns="0" rIns="0" bIns="0" rtlCol="0" anchor="t">
            <a:spAutoFit/>
          </a:bodyPr>
          <a:lstStyle/>
          <a:p>
            <a:pPr marL="0" lvl="0" indent="0" algn="l">
              <a:lnSpc>
                <a:spcPts val="1939"/>
              </a:lnSpc>
              <a:spcBef>
                <a:spcPct val="0"/>
              </a:spcBef>
            </a:pPr>
            <a:r>
              <a:rPr lang="en-US" sz="1385">
                <a:solidFill>
                  <a:srgbClr val="FFFFFF"/>
                </a:solidFill>
                <a:latin typeface="Open Sauce"/>
                <a:ea typeface="Open Sauce"/>
                <a:cs typeface="Open Sauce"/>
                <a:sym typeface="Open Sauce"/>
              </a:rPr>
              <a:t>www.reallygreatsite.com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2985" y="508828"/>
            <a:ext cx="9915568" cy="955836"/>
            <a:chOff x="0" y="0"/>
            <a:chExt cx="2611508" cy="251743"/>
          </a:xfrm>
        </p:grpSpPr>
        <p:sp>
          <p:nvSpPr>
            <p:cNvPr id="3" name="Freeform 3"/>
            <p:cNvSpPr/>
            <p:nvPr/>
          </p:nvSpPr>
          <p:spPr>
            <a:xfrm>
              <a:off x="0" y="0"/>
              <a:ext cx="2611508" cy="251743"/>
            </a:xfrm>
            <a:custGeom>
              <a:avLst/>
              <a:gdLst/>
              <a:ahLst/>
              <a:cxnLst/>
              <a:rect l="l" t="t" r="r" b="b"/>
              <a:pathLst>
                <a:path w="2611508" h="251743">
                  <a:moveTo>
                    <a:pt x="0" y="0"/>
                  </a:moveTo>
                  <a:lnTo>
                    <a:pt x="2611508" y="0"/>
                  </a:lnTo>
                  <a:lnTo>
                    <a:pt x="2611508" y="251743"/>
                  </a:lnTo>
                  <a:lnTo>
                    <a:pt x="0" y="251743"/>
                  </a:lnTo>
                  <a:close/>
                </a:path>
              </a:pathLst>
            </a:custGeom>
            <a:solidFill>
              <a:srgbClr val="F7C03F"/>
            </a:solidFill>
          </p:spPr>
        </p:sp>
        <p:sp>
          <p:nvSpPr>
            <p:cNvPr id="4" name="TextBox 4"/>
            <p:cNvSpPr txBox="1"/>
            <p:nvPr/>
          </p:nvSpPr>
          <p:spPr>
            <a:xfrm>
              <a:off x="0" y="-47625"/>
              <a:ext cx="2611508" cy="299368"/>
            </a:xfrm>
            <a:prstGeom prst="rect">
              <a:avLst/>
            </a:prstGeom>
          </p:spPr>
          <p:txBody>
            <a:bodyPr lIns="50800" tIns="50800" rIns="50800" bIns="50800" rtlCol="0" anchor="ctr"/>
            <a:lstStyle/>
            <a:p>
              <a:pPr algn="ctr">
                <a:lnSpc>
                  <a:spcPts val="3359"/>
                </a:lnSpc>
              </a:pPr>
              <a:endParaRPr/>
            </a:p>
          </p:txBody>
        </p:sp>
      </p:grpSp>
      <p:sp>
        <p:nvSpPr>
          <p:cNvPr id="5" name="TextBox 5"/>
          <p:cNvSpPr txBox="1"/>
          <p:nvPr/>
        </p:nvSpPr>
        <p:spPr>
          <a:xfrm>
            <a:off x="747487" y="591391"/>
            <a:ext cx="12575911" cy="1007968"/>
          </a:xfrm>
          <a:prstGeom prst="rect">
            <a:avLst/>
          </a:prstGeom>
        </p:spPr>
        <p:txBody>
          <a:bodyPr lIns="0" tIns="0" rIns="0" bIns="0" rtlCol="0" anchor="t">
            <a:spAutoFit/>
          </a:bodyPr>
          <a:lstStyle/>
          <a:p>
            <a:pPr marL="0" lvl="0" indent="0" algn="l">
              <a:lnSpc>
                <a:spcPts val="7677"/>
              </a:lnSpc>
            </a:pPr>
            <a:r>
              <a:rPr lang="en-US" sz="7526">
                <a:solidFill>
                  <a:srgbClr val="126A3A"/>
                </a:solidFill>
                <a:latin typeface="Open Sauce Bold"/>
                <a:ea typeface="Open Sauce Bold"/>
                <a:cs typeface="Open Sauce Bold"/>
                <a:sym typeface="Open Sauce Bold"/>
              </a:rPr>
              <a:t>Provinces</a:t>
            </a:r>
          </a:p>
        </p:txBody>
      </p:sp>
      <p:sp>
        <p:nvSpPr>
          <p:cNvPr id="6" name="TextBox 6"/>
          <p:cNvSpPr txBox="1"/>
          <p:nvPr/>
        </p:nvSpPr>
        <p:spPr>
          <a:xfrm>
            <a:off x="13434127" y="3375978"/>
            <a:ext cx="3503068" cy="235515"/>
          </a:xfrm>
          <a:prstGeom prst="rect">
            <a:avLst/>
          </a:prstGeom>
        </p:spPr>
        <p:txBody>
          <a:bodyPr lIns="0" tIns="0" rIns="0" bIns="0" rtlCol="0" anchor="t">
            <a:spAutoFit/>
          </a:bodyPr>
          <a:lstStyle/>
          <a:p>
            <a:pPr marL="0" lvl="0" indent="0" algn="l">
              <a:lnSpc>
                <a:spcPts val="1808"/>
              </a:lnSpc>
            </a:pPr>
            <a:r>
              <a:rPr lang="en-US" sz="1790">
                <a:solidFill>
                  <a:srgbClr val="FFFFFF"/>
                </a:solidFill>
                <a:latin typeface="Open Sauce Bold"/>
                <a:ea typeface="Open Sauce Bold"/>
                <a:cs typeface="Open Sauce Bold"/>
                <a:sym typeface="Open Sauce Bold"/>
              </a:rPr>
              <a:t>Total: 35.49%</a:t>
            </a:r>
          </a:p>
        </p:txBody>
      </p:sp>
      <p:pic>
        <p:nvPicPr>
          <p:cNvPr id="7" name="Picture 7"/>
          <p:cNvPicPr>
            <a:picLocks noChangeAspect="1"/>
          </p:cNvPicPr>
          <p:nvPr/>
        </p:nvPicPr>
        <p:blipFill>
          <a:blip r:embed="rId2"/>
          <a:stretch>
            <a:fillRect/>
          </a:stretch>
        </p:blipFill>
        <p:spPr>
          <a:xfrm>
            <a:off x="7990314" y="2261578"/>
            <a:ext cx="8228157" cy="8711183"/>
          </a:xfrm>
          <a:prstGeom prst="rect">
            <a:avLst/>
          </a:prstGeom>
        </p:spPr>
      </p:pic>
      <p:sp>
        <p:nvSpPr>
          <p:cNvPr id="8" name="Freeform 8"/>
          <p:cNvSpPr/>
          <p:nvPr/>
        </p:nvSpPr>
        <p:spPr>
          <a:xfrm>
            <a:off x="747487" y="3708048"/>
            <a:ext cx="6422457" cy="1732372"/>
          </a:xfrm>
          <a:custGeom>
            <a:avLst/>
            <a:gdLst/>
            <a:ahLst/>
            <a:cxnLst/>
            <a:rect l="l" t="t" r="r" b="b"/>
            <a:pathLst>
              <a:path w="6422457" h="1732372">
                <a:moveTo>
                  <a:pt x="0" y="0"/>
                </a:moveTo>
                <a:lnTo>
                  <a:pt x="6422458" y="0"/>
                </a:lnTo>
                <a:lnTo>
                  <a:pt x="6422458" y="1732372"/>
                </a:lnTo>
                <a:lnTo>
                  <a:pt x="0" y="1732372"/>
                </a:lnTo>
                <a:lnTo>
                  <a:pt x="0" y="0"/>
                </a:lnTo>
                <a:close/>
              </a:path>
            </a:pathLst>
          </a:custGeom>
          <a:blipFill>
            <a:blip r:embed="rId3">
              <a:extLst>
                <a:ext uri="{96DAC541-7B7A-43D3-8B79-37D633B846F1}">
                  <asvg:svgBlip xmlns:asvg="http://schemas.microsoft.com/office/drawing/2016/SVG/main" r:embed="rId4"/>
                </a:ext>
              </a:extLst>
            </a:blip>
            <a:stretch>
              <a:fillRect l="-107485" b="-337490"/>
            </a:stretch>
          </a:blipFill>
        </p:spPr>
      </p:sp>
      <p:sp>
        <p:nvSpPr>
          <p:cNvPr id="9" name="TextBox 9"/>
          <p:cNvSpPr txBox="1"/>
          <p:nvPr/>
        </p:nvSpPr>
        <p:spPr>
          <a:xfrm>
            <a:off x="2108157" y="4410229"/>
            <a:ext cx="4934616" cy="1005660"/>
          </a:xfrm>
          <a:prstGeom prst="rect">
            <a:avLst/>
          </a:prstGeom>
        </p:spPr>
        <p:txBody>
          <a:bodyPr lIns="0" tIns="0" rIns="0" bIns="0" rtlCol="0" anchor="t">
            <a:spAutoFit/>
          </a:bodyPr>
          <a:lstStyle/>
          <a:p>
            <a:pPr algn="l">
              <a:lnSpc>
                <a:spcPts val="2633"/>
              </a:lnSpc>
            </a:pPr>
            <a:r>
              <a:rPr lang="en-US" sz="2607">
                <a:solidFill>
                  <a:srgbClr val="FFFFFF"/>
                </a:solidFill>
                <a:latin typeface="Open Sauce Bold"/>
                <a:ea typeface="Open Sauce Bold"/>
                <a:cs typeface="Open Sauce Bold"/>
                <a:sym typeface="Open Sauce Bold"/>
              </a:rPr>
              <a:t>Urban: 47.01% | Rural: 51.73% |</a:t>
            </a:r>
          </a:p>
          <a:p>
            <a:pPr algn="l">
              <a:lnSpc>
                <a:spcPts val="2633"/>
              </a:lnSpc>
            </a:pPr>
            <a:r>
              <a:rPr lang="en-US" sz="2607">
                <a:solidFill>
                  <a:srgbClr val="FFFFFF"/>
                </a:solidFill>
                <a:latin typeface="Open Sauce Bold"/>
                <a:ea typeface="Open Sauce Bold"/>
                <a:cs typeface="Open Sauce Bold"/>
                <a:sym typeface="Open Sauce Bold"/>
              </a:rPr>
              <a:t>Total: </a:t>
            </a:r>
            <a:r>
              <a:rPr lang="en-US" sz="2607">
                <a:solidFill>
                  <a:srgbClr val="FF3131"/>
                </a:solidFill>
                <a:latin typeface="Open Sauce Bold"/>
                <a:ea typeface="Open Sauce Bold"/>
                <a:cs typeface="Open Sauce Bold"/>
                <a:sym typeface="Open Sauce Bold"/>
              </a:rPr>
              <a:t>50.96</a:t>
            </a:r>
          </a:p>
          <a:p>
            <a:pPr marL="0" lvl="0" indent="0" algn="l">
              <a:lnSpc>
                <a:spcPts val="2633"/>
              </a:lnSpc>
            </a:pPr>
            <a:endParaRPr lang="en-US" sz="2607">
              <a:solidFill>
                <a:srgbClr val="FF3131"/>
              </a:solidFill>
              <a:latin typeface="Open Sauce Bold"/>
              <a:ea typeface="Open Sauce Bold"/>
              <a:cs typeface="Open Sauce Bold"/>
              <a:sym typeface="Open Sauce Bold"/>
            </a:endParaRPr>
          </a:p>
        </p:txBody>
      </p:sp>
      <p:sp>
        <p:nvSpPr>
          <p:cNvPr id="10" name="TextBox 10"/>
          <p:cNvSpPr txBox="1"/>
          <p:nvPr/>
        </p:nvSpPr>
        <p:spPr>
          <a:xfrm>
            <a:off x="1039349" y="4400912"/>
            <a:ext cx="1376019" cy="764943"/>
          </a:xfrm>
          <a:prstGeom prst="rect">
            <a:avLst/>
          </a:prstGeom>
        </p:spPr>
        <p:txBody>
          <a:bodyPr lIns="0" tIns="0" rIns="0" bIns="0" rtlCol="0" anchor="t">
            <a:spAutoFit/>
          </a:bodyPr>
          <a:lstStyle/>
          <a:p>
            <a:pPr marL="0" lvl="0" indent="0" algn="l">
              <a:lnSpc>
                <a:spcPts val="5711"/>
              </a:lnSpc>
            </a:pPr>
            <a:r>
              <a:rPr lang="en-US" sz="5654">
                <a:solidFill>
                  <a:srgbClr val="FFD573"/>
                </a:solidFill>
                <a:latin typeface="Open Sauce Bold"/>
                <a:ea typeface="Open Sauce Bold"/>
                <a:cs typeface="Open Sauce Bold"/>
                <a:sym typeface="Open Sauce Bold"/>
              </a:rPr>
              <a:t>Q1</a:t>
            </a:r>
          </a:p>
        </p:txBody>
      </p:sp>
      <p:sp>
        <p:nvSpPr>
          <p:cNvPr id="11" name="TextBox 11"/>
          <p:cNvSpPr txBox="1"/>
          <p:nvPr/>
        </p:nvSpPr>
        <p:spPr>
          <a:xfrm>
            <a:off x="747487" y="1645639"/>
            <a:ext cx="7859390" cy="782658"/>
          </a:xfrm>
          <a:prstGeom prst="rect">
            <a:avLst/>
          </a:prstGeom>
        </p:spPr>
        <p:txBody>
          <a:bodyPr lIns="0" tIns="0" rIns="0" bIns="0" rtlCol="0" anchor="t">
            <a:spAutoFit/>
          </a:bodyPr>
          <a:lstStyle/>
          <a:p>
            <a:pPr marL="0" lvl="0" indent="0" algn="l">
              <a:lnSpc>
                <a:spcPts val="3060"/>
              </a:lnSpc>
            </a:pPr>
            <a:r>
              <a:rPr lang="en-US" sz="3000">
                <a:solidFill>
                  <a:srgbClr val="126A3A"/>
                </a:solidFill>
                <a:latin typeface="Open Sauce Bold"/>
                <a:ea typeface="Open Sauce Bold"/>
                <a:cs typeface="Open Sauce Bold"/>
                <a:sym typeface="Open Sauce Bold"/>
              </a:rPr>
              <a:t>Monthly Household Consumption Expenditure by quantiles</a:t>
            </a:r>
          </a:p>
        </p:txBody>
      </p:sp>
      <p:sp>
        <p:nvSpPr>
          <p:cNvPr id="12" name="TextBox 12"/>
          <p:cNvSpPr txBox="1"/>
          <p:nvPr/>
        </p:nvSpPr>
        <p:spPr>
          <a:xfrm>
            <a:off x="747487" y="2599726"/>
            <a:ext cx="11085065" cy="387784"/>
          </a:xfrm>
          <a:prstGeom prst="rect">
            <a:avLst/>
          </a:prstGeom>
        </p:spPr>
        <p:txBody>
          <a:bodyPr lIns="0" tIns="0" rIns="0" bIns="0" rtlCol="0" anchor="t">
            <a:spAutoFit/>
          </a:bodyPr>
          <a:lstStyle/>
          <a:p>
            <a:pPr marL="0" lvl="0" indent="0" algn="l">
              <a:lnSpc>
                <a:spcPts val="2855"/>
              </a:lnSpc>
            </a:pPr>
            <a:r>
              <a:rPr lang="en-US" sz="2799">
                <a:solidFill>
                  <a:srgbClr val="126A3A"/>
                </a:solidFill>
                <a:latin typeface="Open Sauce"/>
                <a:ea typeface="Open Sauce"/>
                <a:cs typeface="Open Sauce"/>
                <a:sym typeface="Open Sauce"/>
              </a:rPr>
              <a:t>Share of </a:t>
            </a:r>
            <a:r>
              <a:rPr lang="en-US" sz="2799">
                <a:solidFill>
                  <a:srgbClr val="126A3A"/>
                </a:solidFill>
                <a:latin typeface="Open Sauce Bold Italics"/>
                <a:ea typeface="Open Sauce Bold Italics"/>
                <a:cs typeface="Open Sauce Bold Italics"/>
                <a:sym typeface="Open Sauce Bold Italics"/>
              </a:rPr>
              <a:t>Food Commodities</a:t>
            </a:r>
            <a:r>
              <a:rPr lang="en-US" sz="2799">
                <a:solidFill>
                  <a:srgbClr val="126A3A"/>
                </a:solidFill>
                <a:latin typeface="Open Sauce"/>
                <a:ea typeface="Open Sauce"/>
                <a:cs typeface="Open Sauce"/>
                <a:sym typeface="Open Sauce"/>
              </a:rPr>
              <a:t> (HEIS 2018-2019)</a:t>
            </a:r>
          </a:p>
        </p:txBody>
      </p:sp>
      <p:sp>
        <p:nvSpPr>
          <p:cNvPr id="13" name="Freeform 13"/>
          <p:cNvSpPr/>
          <p:nvPr/>
        </p:nvSpPr>
        <p:spPr>
          <a:xfrm rot="-3377211">
            <a:off x="12483867" y="-3929185"/>
            <a:ext cx="7609503" cy="8771761"/>
          </a:xfrm>
          <a:custGeom>
            <a:avLst/>
            <a:gdLst/>
            <a:ahLst/>
            <a:cxnLst/>
            <a:rect l="l" t="t" r="r" b="b"/>
            <a:pathLst>
              <a:path w="7609503" h="8771761">
                <a:moveTo>
                  <a:pt x="0" y="0"/>
                </a:moveTo>
                <a:lnTo>
                  <a:pt x="7609503" y="0"/>
                </a:lnTo>
                <a:lnTo>
                  <a:pt x="7609503" y="8771761"/>
                </a:lnTo>
                <a:lnTo>
                  <a:pt x="0" y="87717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2932918" y="1426554"/>
            <a:ext cx="412981" cy="412767"/>
          </a:xfrm>
          <a:custGeom>
            <a:avLst/>
            <a:gdLst/>
            <a:ahLst/>
            <a:cxnLst/>
            <a:rect l="l" t="t" r="r" b="b"/>
            <a:pathLst>
              <a:path w="412981" h="412767">
                <a:moveTo>
                  <a:pt x="0" y="0"/>
                </a:moveTo>
                <a:lnTo>
                  <a:pt x="412981" y="0"/>
                </a:lnTo>
                <a:lnTo>
                  <a:pt x="412981" y="412767"/>
                </a:lnTo>
                <a:lnTo>
                  <a:pt x="0" y="412767"/>
                </a:lnTo>
                <a:lnTo>
                  <a:pt x="0" y="0"/>
                </a:lnTo>
                <a:close/>
              </a:path>
            </a:pathLst>
          </a:custGeom>
          <a:blipFill>
            <a:blip r:embed="rId7">
              <a:extLst>
                <a:ext uri="{96DAC541-7B7A-43D3-8B79-37D633B846F1}">
                  <asvg:svgBlip xmlns:asvg="http://schemas.microsoft.com/office/drawing/2016/SVG/main" r:embed="rId8"/>
                </a:ext>
              </a:extLst>
            </a:blip>
            <a:stretch>
              <a:fillRect r="-760962" b="-761408"/>
            </a:stretch>
          </a:blipFill>
        </p:spPr>
      </p:sp>
      <p:sp>
        <p:nvSpPr>
          <p:cNvPr id="15" name="TextBox 15"/>
          <p:cNvSpPr txBox="1"/>
          <p:nvPr/>
        </p:nvSpPr>
        <p:spPr>
          <a:xfrm>
            <a:off x="747487" y="5983345"/>
            <a:ext cx="7232509" cy="2006467"/>
          </a:xfrm>
          <a:prstGeom prst="rect">
            <a:avLst/>
          </a:prstGeom>
        </p:spPr>
        <p:txBody>
          <a:bodyPr lIns="0" tIns="0" rIns="0" bIns="0" rtlCol="0" anchor="t">
            <a:spAutoFit/>
          </a:bodyPr>
          <a:lstStyle/>
          <a:p>
            <a:pPr marL="0" lvl="0" indent="0" algn="l">
              <a:lnSpc>
                <a:spcPts val="2671"/>
              </a:lnSpc>
            </a:pPr>
            <a:r>
              <a:rPr lang="en-US" sz="2644">
                <a:solidFill>
                  <a:srgbClr val="0E8B2B"/>
                </a:solidFill>
                <a:latin typeface="Open Sauce"/>
                <a:ea typeface="Open Sauce"/>
                <a:cs typeface="Open Sauce"/>
                <a:sym typeface="Open Sauce"/>
              </a:rPr>
              <a:t>The share of expenditure on food commodities is </a:t>
            </a:r>
            <a:r>
              <a:rPr lang="en-US" sz="2644">
                <a:solidFill>
                  <a:srgbClr val="0E8B2B"/>
                </a:solidFill>
                <a:latin typeface="Open Sauce Bold"/>
                <a:ea typeface="Open Sauce Bold"/>
                <a:cs typeface="Open Sauce Bold"/>
                <a:sym typeface="Open Sauce Bold"/>
              </a:rPr>
              <a:t>highest in Balochistan</a:t>
            </a:r>
            <a:r>
              <a:rPr lang="en-US" sz="2644">
                <a:solidFill>
                  <a:srgbClr val="0E8B2B"/>
                </a:solidFill>
                <a:latin typeface="Open Sauce"/>
                <a:ea typeface="Open Sauce"/>
                <a:cs typeface="Open Sauce"/>
                <a:sym typeface="Open Sauce"/>
              </a:rPr>
              <a:t>, depicting </a:t>
            </a:r>
            <a:r>
              <a:rPr lang="en-US" sz="2644">
                <a:solidFill>
                  <a:srgbClr val="0E8B2B"/>
                </a:solidFill>
                <a:latin typeface="Open Sauce Bold"/>
                <a:ea typeface="Open Sauce Bold"/>
                <a:cs typeface="Open Sauce Bold"/>
                <a:sym typeface="Open Sauce Bold"/>
              </a:rPr>
              <a:t>high vulnerability</a:t>
            </a:r>
            <a:r>
              <a:rPr lang="en-US" sz="2644">
                <a:solidFill>
                  <a:srgbClr val="0E8B2B"/>
                </a:solidFill>
                <a:latin typeface="Open Sauce"/>
                <a:ea typeface="Open Sauce"/>
                <a:cs typeface="Open Sauce"/>
                <a:sym typeface="Open Sauce"/>
              </a:rPr>
              <a:t> to economic shocks in the province, with as far as </a:t>
            </a:r>
            <a:r>
              <a:rPr lang="en-US" sz="2644">
                <a:solidFill>
                  <a:srgbClr val="0E8B2B"/>
                </a:solidFill>
                <a:latin typeface="Open Sauce Bold"/>
                <a:ea typeface="Open Sauce Bold"/>
                <a:cs typeface="Open Sauce Bold"/>
                <a:sym typeface="Open Sauce Bold"/>
              </a:rPr>
              <a:t>half of the total HH expenditure </a:t>
            </a:r>
            <a:r>
              <a:rPr lang="en-US" sz="2644">
                <a:solidFill>
                  <a:srgbClr val="0E8B2B"/>
                </a:solidFill>
                <a:latin typeface="Open Sauce"/>
                <a:ea typeface="Open Sauce"/>
                <a:cs typeface="Open Sauce"/>
                <a:sym typeface="Open Sauce"/>
              </a:rPr>
              <a:t>in low income groups </a:t>
            </a:r>
            <a:r>
              <a:rPr lang="en-US" sz="2644">
                <a:solidFill>
                  <a:srgbClr val="0E8B2B"/>
                </a:solidFill>
                <a:latin typeface="Open Sauce Bold"/>
                <a:ea typeface="Open Sauce Bold"/>
                <a:cs typeface="Open Sauce Bold"/>
                <a:sym typeface="Open Sauce Bold"/>
              </a:rPr>
              <a:t>being spent on food </a:t>
            </a:r>
            <a:r>
              <a:rPr lang="en-US" sz="2644">
                <a:solidFill>
                  <a:srgbClr val="0E8B2B"/>
                </a:solidFill>
                <a:latin typeface="Open Sauce"/>
                <a:ea typeface="Open Sauce"/>
                <a:cs typeface="Open Sauce"/>
                <a:sym typeface="Open Sauce"/>
              </a:rPr>
              <a:t>alone.</a:t>
            </a:r>
          </a:p>
        </p:txBody>
      </p:sp>
      <p:sp>
        <p:nvSpPr>
          <p:cNvPr id="16" name="TextBox 16"/>
          <p:cNvSpPr txBox="1"/>
          <p:nvPr/>
        </p:nvSpPr>
        <p:spPr>
          <a:xfrm>
            <a:off x="1163202" y="3969112"/>
            <a:ext cx="3965001" cy="336550"/>
          </a:xfrm>
          <a:prstGeom prst="rect">
            <a:avLst/>
          </a:prstGeom>
        </p:spPr>
        <p:txBody>
          <a:bodyPr lIns="0" tIns="0" rIns="0" bIns="0" rtlCol="0" anchor="t">
            <a:spAutoFit/>
          </a:bodyPr>
          <a:lstStyle/>
          <a:p>
            <a:pPr marL="0" lvl="0" indent="0" algn="l">
              <a:lnSpc>
                <a:spcPts val="2524"/>
              </a:lnSpc>
            </a:pPr>
            <a:r>
              <a:rPr lang="en-US" sz="2499">
                <a:solidFill>
                  <a:srgbClr val="FDC10E"/>
                </a:solidFill>
                <a:latin typeface="Open Sauce Bold"/>
                <a:ea typeface="Open Sauce Bold"/>
                <a:cs typeface="Open Sauce Bold"/>
                <a:sym typeface="Open Sauce Bold"/>
              </a:rPr>
              <a:t>BALOCHISTAN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879343" flipH="1">
            <a:off x="4961171" y="3939453"/>
            <a:ext cx="4410708" cy="3831803"/>
          </a:xfrm>
          <a:custGeom>
            <a:avLst/>
            <a:gdLst/>
            <a:ahLst/>
            <a:cxnLst/>
            <a:rect l="l" t="t" r="r" b="b"/>
            <a:pathLst>
              <a:path w="4410708" h="3831803">
                <a:moveTo>
                  <a:pt x="4410708" y="0"/>
                </a:moveTo>
                <a:lnTo>
                  <a:pt x="0" y="0"/>
                </a:lnTo>
                <a:lnTo>
                  <a:pt x="0" y="3831803"/>
                </a:lnTo>
                <a:lnTo>
                  <a:pt x="4410708" y="3831803"/>
                </a:lnTo>
                <a:lnTo>
                  <a:pt x="4410708"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3948415" y="-5228212"/>
            <a:ext cx="9022855" cy="902285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B26"/>
            </a:solidFill>
            <a:ln w="12700">
              <a:solidFill>
                <a:srgbClr val="000000"/>
              </a:solidFill>
            </a:ln>
          </p:spPr>
        </p:sp>
      </p:grpSp>
      <p:sp>
        <p:nvSpPr>
          <p:cNvPr id="5" name="Freeform 5"/>
          <p:cNvSpPr/>
          <p:nvPr/>
        </p:nvSpPr>
        <p:spPr>
          <a:xfrm rot="-3377211">
            <a:off x="12378315" y="-5777916"/>
            <a:ext cx="7609503" cy="8771761"/>
          </a:xfrm>
          <a:custGeom>
            <a:avLst/>
            <a:gdLst/>
            <a:ahLst/>
            <a:cxnLst/>
            <a:rect l="l" t="t" r="r" b="b"/>
            <a:pathLst>
              <a:path w="7609503" h="8771761">
                <a:moveTo>
                  <a:pt x="0" y="0"/>
                </a:moveTo>
                <a:lnTo>
                  <a:pt x="7609503" y="0"/>
                </a:lnTo>
                <a:lnTo>
                  <a:pt x="7609503" y="8771762"/>
                </a:lnTo>
                <a:lnTo>
                  <a:pt x="0" y="8771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3992424" y="-5300656"/>
            <a:ext cx="8809198" cy="880919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38888" r="-38888"/>
              </a:stretch>
            </a:blipFill>
          </p:spPr>
        </p:sp>
      </p:grpSp>
      <p:sp>
        <p:nvSpPr>
          <p:cNvPr id="8" name="Freeform 8"/>
          <p:cNvSpPr/>
          <p:nvPr/>
        </p:nvSpPr>
        <p:spPr>
          <a:xfrm>
            <a:off x="14577445" y="3688877"/>
            <a:ext cx="705666" cy="705301"/>
          </a:xfrm>
          <a:custGeom>
            <a:avLst/>
            <a:gdLst/>
            <a:ahLst/>
            <a:cxnLst/>
            <a:rect l="l" t="t" r="r" b="b"/>
            <a:pathLst>
              <a:path w="705666" h="705301">
                <a:moveTo>
                  <a:pt x="0" y="0"/>
                </a:moveTo>
                <a:lnTo>
                  <a:pt x="705667" y="0"/>
                </a:lnTo>
                <a:lnTo>
                  <a:pt x="705667" y="705301"/>
                </a:lnTo>
                <a:lnTo>
                  <a:pt x="0" y="705301"/>
                </a:lnTo>
                <a:lnTo>
                  <a:pt x="0" y="0"/>
                </a:lnTo>
                <a:close/>
              </a:path>
            </a:pathLst>
          </a:custGeom>
          <a:blipFill>
            <a:blip r:embed="rId7">
              <a:extLst>
                <a:ext uri="{96DAC541-7B7A-43D3-8B79-37D633B846F1}">
                  <asvg:svgBlip xmlns:asvg="http://schemas.microsoft.com/office/drawing/2016/SVG/main" r:embed="rId8"/>
                </a:ext>
              </a:extLst>
            </a:blip>
            <a:stretch>
              <a:fillRect r="-760962" b="-761408"/>
            </a:stretch>
          </a:blipFill>
        </p:spPr>
      </p:sp>
      <p:sp>
        <p:nvSpPr>
          <p:cNvPr id="9" name="Freeform 9"/>
          <p:cNvSpPr/>
          <p:nvPr/>
        </p:nvSpPr>
        <p:spPr>
          <a:xfrm>
            <a:off x="13008250" y="1331804"/>
            <a:ext cx="412981" cy="412767"/>
          </a:xfrm>
          <a:custGeom>
            <a:avLst/>
            <a:gdLst/>
            <a:ahLst/>
            <a:cxnLst/>
            <a:rect l="l" t="t" r="r" b="b"/>
            <a:pathLst>
              <a:path w="412981" h="412767">
                <a:moveTo>
                  <a:pt x="0" y="0"/>
                </a:moveTo>
                <a:lnTo>
                  <a:pt x="412981" y="0"/>
                </a:lnTo>
                <a:lnTo>
                  <a:pt x="412981" y="412767"/>
                </a:lnTo>
                <a:lnTo>
                  <a:pt x="0" y="412767"/>
                </a:lnTo>
                <a:lnTo>
                  <a:pt x="0" y="0"/>
                </a:lnTo>
                <a:close/>
              </a:path>
            </a:pathLst>
          </a:custGeom>
          <a:blipFill>
            <a:blip r:embed="rId9">
              <a:extLst>
                <a:ext uri="{96DAC541-7B7A-43D3-8B79-37D633B846F1}">
                  <asvg:svgBlip xmlns:asvg="http://schemas.microsoft.com/office/drawing/2016/SVG/main" r:embed="rId10"/>
                </a:ext>
              </a:extLst>
            </a:blip>
            <a:stretch>
              <a:fillRect r="-760962" b="-761408"/>
            </a:stretch>
          </a:blipFill>
        </p:spPr>
      </p:sp>
      <p:sp>
        <p:nvSpPr>
          <p:cNvPr id="10" name="Freeform 10"/>
          <p:cNvSpPr/>
          <p:nvPr/>
        </p:nvSpPr>
        <p:spPr>
          <a:xfrm>
            <a:off x="5474490" y="1777590"/>
            <a:ext cx="8706522" cy="5233176"/>
          </a:xfrm>
          <a:custGeom>
            <a:avLst/>
            <a:gdLst/>
            <a:ahLst/>
            <a:cxnLst/>
            <a:rect l="l" t="t" r="r" b="b"/>
            <a:pathLst>
              <a:path w="8706522" h="5233176">
                <a:moveTo>
                  <a:pt x="0" y="0"/>
                </a:moveTo>
                <a:lnTo>
                  <a:pt x="8706523" y="0"/>
                </a:lnTo>
                <a:lnTo>
                  <a:pt x="8706523" y="5233176"/>
                </a:lnTo>
                <a:lnTo>
                  <a:pt x="0" y="5233176"/>
                </a:lnTo>
                <a:lnTo>
                  <a:pt x="0" y="0"/>
                </a:lnTo>
                <a:close/>
              </a:path>
            </a:pathLst>
          </a:custGeom>
          <a:blipFill>
            <a:blip r:embed="rId11"/>
            <a:stretch>
              <a:fillRect/>
            </a:stretch>
          </a:blipFill>
        </p:spPr>
      </p:sp>
      <p:sp>
        <p:nvSpPr>
          <p:cNvPr id="11" name="TextBox 11"/>
          <p:cNvSpPr txBox="1"/>
          <p:nvPr/>
        </p:nvSpPr>
        <p:spPr>
          <a:xfrm>
            <a:off x="412175" y="8065309"/>
            <a:ext cx="5257193" cy="800100"/>
          </a:xfrm>
          <a:prstGeom prst="rect">
            <a:avLst/>
          </a:prstGeom>
        </p:spPr>
        <p:txBody>
          <a:bodyPr lIns="0" tIns="0" rIns="0" bIns="0" rtlCol="0" anchor="t">
            <a:spAutoFit/>
          </a:bodyPr>
          <a:lstStyle/>
          <a:p>
            <a:pPr marL="0" lvl="0" indent="0" algn="ctr">
              <a:lnSpc>
                <a:spcPts val="3224"/>
              </a:lnSpc>
            </a:pPr>
            <a:r>
              <a:rPr lang="en-US" sz="2499">
                <a:solidFill>
                  <a:srgbClr val="126A3A"/>
                </a:solidFill>
                <a:latin typeface="Open Sauce"/>
                <a:ea typeface="Open Sauce"/>
                <a:cs typeface="Open Sauce"/>
                <a:sym typeface="Open Sauce"/>
              </a:rPr>
              <a:t>CPI inflation sky rocketed to above 30% in 2023</a:t>
            </a:r>
          </a:p>
        </p:txBody>
      </p:sp>
      <p:sp>
        <p:nvSpPr>
          <p:cNvPr id="12" name="TextBox 12"/>
          <p:cNvSpPr txBox="1"/>
          <p:nvPr/>
        </p:nvSpPr>
        <p:spPr>
          <a:xfrm>
            <a:off x="6494349" y="8038470"/>
            <a:ext cx="5257193" cy="860127"/>
          </a:xfrm>
          <a:prstGeom prst="rect">
            <a:avLst/>
          </a:prstGeom>
        </p:spPr>
        <p:txBody>
          <a:bodyPr lIns="0" tIns="0" rIns="0" bIns="0" rtlCol="0" anchor="t">
            <a:spAutoFit/>
          </a:bodyPr>
          <a:lstStyle/>
          <a:p>
            <a:pPr marL="0" lvl="0" indent="0" algn="ctr">
              <a:lnSpc>
                <a:spcPts val="3499"/>
              </a:lnSpc>
            </a:pPr>
            <a:r>
              <a:rPr lang="en-US" sz="2499">
                <a:solidFill>
                  <a:srgbClr val="126A3A"/>
                </a:solidFill>
                <a:latin typeface="Open Sauce"/>
                <a:ea typeface="Open Sauce"/>
                <a:cs typeface="Open Sauce"/>
                <a:sym typeface="Open Sauce"/>
              </a:rPr>
              <a:t>Inflation grew moderately from 4% in 2000 to 5.6% in 2023.</a:t>
            </a:r>
          </a:p>
        </p:txBody>
      </p:sp>
      <p:sp>
        <p:nvSpPr>
          <p:cNvPr id="13" name="TextBox 13"/>
          <p:cNvSpPr txBox="1"/>
          <p:nvPr/>
        </p:nvSpPr>
        <p:spPr>
          <a:xfrm>
            <a:off x="13086781" y="8057520"/>
            <a:ext cx="4751413" cy="815677"/>
          </a:xfrm>
          <a:prstGeom prst="rect">
            <a:avLst/>
          </a:prstGeom>
        </p:spPr>
        <p:txBody>
          <a:bodyPr lIns="0" tIns="0" rIns="0" bIns="0" rtlCol="0" anchor="t">
            <a:spAutoFit/>
          </a:bodyPr>
          <a:lstStyle/>
          <a:p>
            <a:pPr marL="0" lvl="0" indent="0" algn="ctr">
              <a:lnSpc>
                <a:spcPts val="3249"/>
              </a:lnSpc>
            </a:pPr>
            <a:r>
              <a:rPr lang="en-US" sz="2499">
                <a:solidFill>
                  <a:srgbClr val="126A3A"/>
                </a:solidFill>
                <a:latin typeface="Open Sauce"/>
                <a:ea typeface="Open Sauce"/>
                <a:cs typeface="Open Sauce"/>
                <a:sym typeface="Open Sauce"/>
              </a:rPr>
              <a:t>CPI inflation increased from 2.2% in 2000 to 9.9% in 2023</a:t>
            </a:r>
          </a:p>
        </p:txBody>
      </p:sp>
      <p:sp>
        <p:nvSpPr>
          <p:cNvPr id="14" name="TextBox 14"/>
          <p:cNvSpPr txBox="1"/>
          <p:nvPr/>
        </p:nvSpPr>
        <p:spPr>
          <a:xfrm>
            <a:off x="6025696" y="801796"/>
            <a:ext cx="6982554" cy="530007"/>
          </a:xfrm>
          <a:prstGeom prst="rect">
            <a:avLst/>
          </a:prstGeom>
        </p:spPr>
        <p:txBody>
          <a:bodyPr lIns="0" tIns="0" rIns="0" bIns="0" rtlCol="0" anchor="t">
            <a:spAutoFit/>
          </a:bodyPr>
          <a:lstStyle/>
          <a:p>
            <a:pPr marL="0" lvl="0" indent="0" algn="ctr">
              <a:lnSpc>
                <a:spcPts val="4098"/>
              </a:lnSpc>
            </a:pPr>
            <a:r>
              <a:rPr lang="en-US" sz="4018">
                <a:solidFill>
                  <a:srgbClr val="126A3A"/>
                </a:solidFill>
                <a:latin typeface="Open Sauce Bold"/>
                <a:ea typeface="Open Sauce Bold"/>
                <a:cs typeface="Open Sauce Bold"/>
                <a:sym typeface="Open Sauce Bold"/>
              </a:rPr>
              <a:t>CPI Inflation (2000-2023)</a:t>
            </a:r>
          </a:p>
        </p:txBody>
      </p:sp>
      <p:grpSp>
        <p:nvGrpSpPr>
          <p:cNvPr id="15" name="Group 15"/>
          <p:cNvGrpSpPr/>
          <p:nvPr/>
        </p:nvGrpSpPr>
        <p:grpSpPr>
          <a:xfrm>
            <a:off x="1894125" y="7330707"/>
            <a:ext cx="1962722" cy="550458"/>
            <a:chOff x="0" y="0"/>
            <a:chExt cx="2616963" cy="733945"/>
          </a:xfrm>
        </p:grpSpPr>
        <p:grpSp>
          <p:nvGrpSpPr>
            <p:cNvPr id="16" name="Group 16"/>
            <p:cNvGrpSpPr/>
            <p:nvPr/>
          </p:nvGrpSpPr>
          <p:grpSpPr>
            <a:xfrm>
              <a:off x="0" y="0"/>
              <a:ext cx="2616963" cy="733945"/>
              <a:chOff x="0" y="0"/>
              <a:chExt cx="613161" cy="171965"/>
            </a:xfrm>
          </p:grpSpPr>
          <p:sp>
            <p:nvSpPr>
              <p:cNvPr id="17" name="Freeform 17"/>
              <p:cNvSpPr/>
              <p:nvPr/>
            </p:nvSpPr>
            <p:spPr>
              <a:xfrm>
                <a:off x="0" y="0"/>
                <a:ext cx="613161" cy="171965"/>
              </a:xfrm>
              <a:custGeom>
                <a:avLst/>
                <a:gdLst/>
                <a:ahLst/>
                <a:cxnLst/>
                <a:rect l="l" t="t" r="r" b="b"/>
                <a:pathLst>
                  <a:path w="613161" h="171965">
                    <a:moveTo>
                      <a:pt x="85983" y="0"/>
                    </a:moveTo>
                    <a:lnTo>
                      <a:pt x="527179" y="0"/>
                    </a:lnTo>
                    <a:cubicBezTo>
                      <a:pt x="549983" y="0"/>
                      <a:pt x="571853" y="9059"/>
                      <a:pt x="587977" y="25184"/>
                    </a:cubicBezTo>
                    <a:cubicBezTo>
                      <a:pt x="604102" y="41309"/>
                      <a:pt x="613161" y="63179"/>
                      <a:pt x="613161" y="85983"/>
                    </a:cubicBezTo>
                    <a:lnTo>
                      <a:pt x="613161" y="85983"/>
                    </a:lnTo>
                    <a:cubicBezTo>
                      <a:pt x="613161" y="108787"/>
                      <a:pt x="604102" y="130657"/>
                      <a:pt x="587977" y="146781"/>
                    </a:cubicBezTo>
                    <a:cubicBezTo>
                      <a:pt x="571853" y="162906"/>
                      <a:pt x="549983" y="171965"/>
                      <a:pt x="527179" y="171965"/>
                    </a:cubicBezTo>
                    <a:lnTo>
                      <a:pt x="85983" y="171965"/>
                    </a:lnTo>
                    <a:cubicBezTo>
                      <a:pt x="63179" y="171965"/>
                      <a:pt x="41309" y="162906"/>
                      <a:pt x="25184" y="146781"/>
                    </a:cubicBezTo>
                    <a:cubicBezTo>
                      <a:pt x="9059" y="130657"/>
                      <a:pt x="0" y="108787"/>
                      <a:pt x="0" y="85983"/>
                    </a:cubicBezTo>
                    <a:lnTo>
                      <a:pt x="0" y="85983"/>
                    </a:lnTo>
                    <a:cubicBezTo>
                      <a:pt x="0" y="63179"/>
                      <a:pt x="9059" y="41309"/>
                      <a:pt x="25184" y="25184"/>
                    </a:cubicBezTo>
                    <a:cubicBezTo>
                      <a:pt x="41309" y="9059"/>
                      <a:pt x="63179" y="0"/>
                      <a:pt x="85983" y="0"/>
                    </a:cubicBezTo>
                    <a:close/>
                  </a:path>
                </a:pathLst>
              </a:custGeom>
              <a:solidFill>
                <a:srgbClr val="FDBB26"/>
              </a:solidFill>
            </p:spPr>
          </p:sp>
          <p:sp>
            <p:nvSpPr>
              <p:cNvPr id="18" name="TextBox 18"/>
              <p:cNvSpPr txBox="1"/>
              <p:nvPr/>
            </p:nvSpPr>
            <p:spPr>
              <a:xfrm>
                <a:off x="0" y="28575"/>
                <a:ext cx="613161" cy="143390"/>
              </a:xfrm>
              <a:prstGeom prst="rect">
                <a:avLst/>
              </a:prstGeom>
            </p:spPr>
            <p:txBody>
              <a:bodyPr lIns="50800" tIns="50800" rIns="50800" bIns="50800" rtlCol="0" anchor="ctr"/>
              <a:lstStyle/>
              <a:p>
                <a:pPr algn="ctr">
                  <a:lnSpc>
                    <a:spcPts val="2499"/>
                  </a:lnSpc>
                </a:pPr>
                <a:endParaRPr/>
              </a:p>
            </p:txBody>
          </p:sp>
        </p:grpSp>
        <p:sp>
          <p:nvSpPr>
            <p:cNvPr id="19" name="TextBox 19"/>
            <p:cNvSpPr txBox="1"/>
            <p:nvPr/>
          </p:nvSpPr>
          <p:spPr>
            <a:xfrm>
              <a:off x="0" y="164831"/>
              <a:ext cx="2484290" cy="451908"/>
            </a:xfrm>
            <a:prstGeom prst="rect">
              <a:avLst/>
            </a:prstGeom>
          </p:spPr>
          <p:txBody>
            <a:bodyPr lIns="0" tIns="0" rIns="0" bIns="0" rtlCol="0" anchor="t">
              <a:spAutoFit/>
            </a:bodyPr>
            <a:lstStyle/>
            <a:p>
              <a:pPr marL="0" lvl="0" indent="0" algn="ctr">
                <a:lnSpc>
                  <a:spcPts val="2525"/>
                </a:lnSpc>
              </a:pPr>
              <a:r>
                <a:rPr lang="en-US" sz="2500">
                  <a:solidFill>
                    <a:srgbClr val="126A3A"/>
                  </a:solidFill>
                  <a:latin typeface="Open Sauce Bold"/>
                  <a:ea typeface="Open Sauce Bold"/>
                  <a:cs typeface="Open Sauce Bold"/>
                  <a:sym typeface="Open Sauce Bold"/>
                </a:rPr>
                <a:t>Pakistan</a:t>
              </a:r>
            </a:p>
          </p:txBody>
        </p:sp>
      </p:grpSp>
      <p:grpSp>
        <p:nvGrpSpPr>
          <p:cNvPr id="20" name="Group 20"/>
          <p:cNvGrpSpPr/>
          <p:nvPr/>
        </p:nvGrpSpPr>
        <p:grpSpPr>
          <a:xfrm>
            <a:off x="8076437" y="7330707"/>
            <a:ext cx="1962722" cy="550458"/>
            <a:chOff x="0" y="0"/>
            <a:chExt cx="2616963" cy="733945"/>
          </a:xfrm>
        </p:grpSpPr>
        <p:grpSp>
          <p:nvGrpSpPr>
            <p:cNvPr id="21" name="Group 21"/>
            <p:cNvGrpSpPr/>
            <p:nvPr/>
          </p:nvGrpSpPr>
          <p:grpSpPr>
            <a:xfrm>
              <a:off x="0" y="0"/>
              <a:ext cx="2616963" cy="733945"/>
              <a:chOff x="0" y="0"/>
              <a:chExt cx="613161" cy="171965"/>
            </a:xfrm>
          </p:grpSpPr>
          <p:sp>
            <p:nvSpPr>
              <p:cNvPr id="22" name="Freeform 22"/>
              <p:cNvSpPr/>
              <p:nvPr/>
            </p:nvSpPr>
            <p:spPr>
              <a:xfrm>
                <a:off x="0" y="0"/>
                <a:ext cx="613161" cy="171965"/>
              </a:xfrm>
              <a:custGeom>
                <a:avLst/>
                <a:gdLst/>
                <a:ahLst/>
                <a:cxnLst/>
                <a:rect l="l" t="t" r="r" b="b"/>
                <a:pathLst>
                  <a:path w="613161" h="171965">
                    <a:moveTo>
                      <a:pt x="85983" y="0"/>
                    </a:moveTo>
                    <a:lnTo>
                      <a:pt x="527179" y="0"/>
                    </a:lnTo>
                    <a:cubicBezTo>
                      <a:pt x="549983" y="0"/>
                      <a:pt x="571853" y="9059"/>
                      <a:pt x="587977" y="25184"/>
                    </a:cubicBezTo>
                    <a:cubicBezTo>
                      <a:pt x="604102" y="41309"/>
                      <a:pt x="613161" y="63179"/>
                      <a:pt x="613161" y="85983"/>
                    </a:cubicBezTo>
                    <a:lnTo>
                      <a:pt x="613161" y="85983"/>
                    </a:lnTo>
                    <a:cubicBezTo>
                      <a:pt x="613161" y="108787"/>
                      <a:pt x="604102" y="130657"/>
                      <a:pt x="587977" y="146781"/>
                    </a:cubicBezTo>
                    <a:cubicBezTo>
                      <a:pt x="571853" y="162906"/>
                      <a:pt x="549983" y="171965"/>
                      <a:pt x="527179" y="171965"/>
                    </a:cubicBezTo>
                    <a:lnTo>
                      <a:pt x="85983" y="171965"/>
                    </a:lnTo>
                    <a:cubicBezTo>
                      <a:pt x="63179" y="171965"/>
                      <a:pt x="41309" y="162906"/>
                      <a:pt x="25184" y="146781"/>
                    </a:cubicBezTo>
                    <a:cubicBezTo>
                      <a:pt x="9059" y="130657"/>
                      <a:pt x="0" y="108787"/>
                      <a:pt x="0" y="85983"/>
                    </a:cubicBezTo>
                    <a:lnTo>
                      <a:pt x="0" y="85983"/>
                    </a:lnTo>
                    <a:cubicBezTo>
                      <a:pt x="0" y="63179"/>
                      <a:pt x="9059" y="41309"/>
                      <a:pt x="25184" y="25184"/>
                    </a:cubicBezTo>
                    <a:cubicBezTo>
                      <a:pt x="41309" y="9059"/>
                      <a:pt x="63179" y="0"/>
                      <a:pt x="85983" y="0"/>
                    </a:cubicBezTo>
                    <a:close/>
                  </a:path>
                </a:pathLst>
              </a:custGeom>
              <a:solidFill>
                <a:srgbClr val="FDBB26"/>
              </a:solidFill>
            </p:spPr>
          </p:sp>
          <p:sp>
            <p:nvSpPr>
              <p:cNvPr id="23" name="TextBox 23"/>
              <p:cNvSpPr txBox="1"/>
              <p:nvPr/>
            </p:nvSpPr>
            <p:spPr>
              <a:xfrm>
                <a:off x="0" y="28575"/>
                <a:ext cx="613161" cy="143390"/>
              </a:xfrm>
              <a:prstGeom prst="rect">
                <a:avLst/>
              </a:prstGeom>
            </p:spPr>
            <p:txBody>
              <a:bodyPr lIns="50800" tIns="50800" rIns="50800" bIns="50800" rtlCol="0" anchor="ctr"/>
              <a:lstStyle/>
              <a:p>
                <a:pPr algn="ctr">
                  <a:lnSpc>
                    <a:spcPts val="2499"/>
                  </a:lnSpc>
                </a:pPr>
                <a:endParaRPr/>
              </a:p>
            </p:txBody>
          </p:sp>
        </p:grpSp>
        <p:sp>
          <p:nvSpPr>
            <p:cNvPr id="24" name="TextBox 24"/>
            <p:cNvSpPr txBox="1"/>
            <p:nvPr/>
          </p:nvSpPr>
          <p:spPr>
            <a:xfrm>
              <a:off x="66336" y="164831"/>
              <a:ext cx="2484290" cy="451908"/>
            </a:xfrm>
            <a:prstGeom prst="rect">
              <a:avLst/>
            </a:prstGeom>
          </p:spPr>
          <p:txBody>
            <a:bodyPr lIns="0" tIns="0" rIns="0" bIns="0" rtlCol="0" anchor="t">
              <a:spAutoFit/>
            </a:bodyPr>
            <a:lstStyle/>
            <a:p>
              <a:pPr marL="0" lvl="0" indent="0" algn="ctr">
                <a:lnSpc>
                  <a:spcPts val="2525"/>
                </a:lnSpc>
              </a:pPr>
              <a:r>
                <a:rPr lang="en-US" sz="2500">
                  <a:solidFill>
                    <a:srgbClr val="126A3A"/>
                  </a:solidFill>
                  <a:latin typeface="Open Sauce Bold"/>
                  <a:ea typeface="Open Sauce Bold"/>
                  <a:cs typeface="Open Sauce Bold"/>
                  <a:sym typeface="Open Sauce Bold"/>
                </a:rPr>
                <a:t>India</a:t>
              </a:r>
            </a:p>
          </p:txBody>
        </p:sp>
      </p:grpSp>
      <p:grpSp>
        <p:nvGrpSpPr>
          <p:cNvPr id="25" name="Group 25"/>
          <p:cNvGrpSpPr/>
          <p:nvPr/>
        </p:nvGrpSpPr>
        <p:grpSpPr>
          <a:xfrm>
            <a:off x="14258749" y="7330707"/>
            <a:ext cx="2407477" cy="550458"/>
            <a:chOff x="0" y="0"/>
            <a:chExt cx="3209969" cy="733945"/>
          </a:xfrm>
        </p:grpSpPr>
        <p:grpSp>
          <p:nvGrpSpPr>
            <p:cNvPr id="26" name="Group 26"/>
            <p:cNvGrpSpPr/>
            <p:nvPr/>
          </p:nvGrpSpPr>
          <p:grpSpPr>
            <a:xfrm>
              <a:off x="0" y="0"/>
              <a:ext cx="3209969" cy="733945"/>
              <a:chOff x="0" y="0"/>
              <a:chExt cx="752104" cy="171965"/>
            </a:xfrm>
          </p:grpSpPr>
          <p:sp>
            <p:nvSpPr>
              <p:cNvPr id="27" name="Freeform 27"/>
              <p:cNvSpPr/>
              <p:nvPr/>
            </p:nvSpPr>
            <p:spPr>
              <a:xfrm>
                <a:off x="0" y="0"/>
                <a:ext cx="752104" cy="171965"/>
              </a:xfrm>
              <a:custGeom>
                <a:avLst/>
                <a:gdLst/>
                <a:ahLst/>
                <a:cxnLst/>
                <a:rect l="l" t="t" r="r" b="b"/>
                <a:pathLst>
                  <a:path w="752104" h="171965">
                    <a:moveTo>
                      <a:pt x="85983" y="0"/>
                    </a:moveTo>
                    <a:lnTo>
                      <a:pt x="666122" y="0"/>
                    </a:lnTo>
                    <a:cubicBezTo>
                      <a:pt x="688926" y="0"/>
                      <a:pt x="710796" y="9059"/>
                      <a:pt x="726920" y="25184"/>
                    </a:cubicBezTo>
                    <a:cubicBezTo>
                      <a:pt x="743045" y="41309"/>
                      <a:pt x="752104" y="63179"/>
                      <a:pt x="752104" y="85983"/>
                    </a:cubicBezTo>
                    <a:lnTo>
                      <a:pt x="752104" y="85983"/>
                    </a:lnTo>
                    <a:cubicBezTo>
                      <a:pt x="752104" y="108787"/>
                      <a:pt x="743045" y="130657"/>
                      <a:pt x="726920" y="146781"/>
                    </a:cubicBezTo>
                    <a:cubicBezTo>
                      <a:pt x="710796" y="162906"/>
                      <a:pt x="688926" y="171965"/>
                      <a:pt x="666122" y="171965"/>
                    </a:cubicBezTo>
                    <a:lnTo>
                      <a:pt x="85983" y="171965"/>
                    </a:lnTo>
                    <a:cubicBezTo>
                      <a:pt x="63179" y="171965"/>
                      <a:pt x="41309" y="162906"/>
                      <a:pt x="25184" y="146781"/>
                    </a:cubicBezTo>
                    <a:cubicBezTo>
                      <a:pt x="9059" y="130657"/>
                      <a:pt x="0" y="108787"/>
                      <a:pt x="0" y="85983"/>
                    </a:cubicBezTo>
                    <a:lnTo>
                      <a:pt x="0" y="85983"/>
                    </a:lnTo>
                    <a:cubicBezTo>
                      <a:pt x="0" y="63179"/>
                      <a:pt x="9059" y="41309"/>
                      <a:pt x="25184" y="25184"/>
                    </a:cubicBezTo>
                    <a:cubicBezTo>
                      <a:pt x="41309" y="9059"/>
                      <a:pt x="63179" y="0"/>
                      <a:pt x="85983" y="0"/>
                    </a:cubicBezTo>
                    <a:close/>
                  </a:path>
                </a:pathLst>
              </a:custGeom>
              <a:solidFill>
                <a:srgbClr val="FDBB26"/>
              </a:solidFill>
            </p:spPr>
          </p:sp>
          <p:sp>
            <p:nvSpPr>
              <p:cNvPr id="28" name="TextBox 28"/>
              <p:cNvSpPr txBox="1"/>
              <p:nvPr/>
            </p:nvSpPr>
            <p:spPr>
              <a:xfrm>
                <a:off x="0" y="28575"/>
                <a:ext cx="752104" cy="143390"/>
              </a:xfrm>
              <a:prstGeom prst="rect">
                <a:avLst/>
              </a:prstGeom>
            </p:spPr>
            <p:txBody>
              <a:bodyPr lIns="50800" tIns="50800" rIns="50800" bIns="50800" rtlCol="0" anchor="ctr"/>
              <a:lstStyle/>
              <a:p>
                <a:pPr algn="ctr">
                  <a:lnSpc>
                    <a:spcPts val="2499"/>
                  </a:lnSpc>
                </a:pPr>
                <a:endParaRPr/>
              </a:p>
            </p:txBody>
          </p:sp>
        </p:grpSp>
        <p:sp>
          <p:nvSpPr>
            <p:cNvPr id="29" name="TextBox 29"/>
            <p:cNvSpPr txBox="1"/>
            <p:nvPr/>
          </p:nvSpPr>
          <p:spPr>
            <a:xfrm>
              <a:off x="27559" y="164831"/>
              <a:ext cx="3154850" cy="451908"/>
            </a:xfrm>
            <a:prstGeom prst="rect">
              <a:avLst/>
            </a:prstGeom>
          </p:spPr>
          <p:txBody>
            <a:bodyPr lIns="0" tIns="0" rIns="0" bIns="0" rtlCol="0" anchor="t">
              <a:spAutoFit/>
            </a:bodyPr>
            <a:lstStyle/>
            <a:p>
              <a:pPr marL="0" lvl="0" indent="0" algn="ctr">
                <a:lnSpc>
                  <a:spcPts val="2525"/>
                </a:lnSpc>
              </a:pPr>
              <a:r>
                <a:rPr lang="en-US" sz="2500">
                  <a:solidFill>
                    <a:srgbClr val="126A3A"/>
                  </a:solidFill>
                  <a:latin typeface="Open Sauce Bold"/>
                  <a:ea typeface="Open Sauce Bold"/>
                  <a:cs typeface="Open Sauce Bold"/>
                  <a:sym typeface="Open Sauce Bold"/>
                </a:rPr>
                <a:t>Bangladesh</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879343" flipH="1">
            <a:off x="4961171" y="3939453"/>
            <a:ext cx="4410708" cy="3831803"/>
          </a:xfrm>
          <a:custGeom>
            <a:avLst/>
            <a:gdLst/>
            <a:ahLst/>
            <a:cxnLst/>
            <a:rect l="l" t="t" r="r" b="b"/>
            <a:pathLst>
              <a:path w="4410708" h="3831803">
                <a:moveTo>
                  <a:pt x="4410708" y="0"/>
                </a:moveTo>
                <a:lnTo>
                  <a:pt x="0" y="0"/>
                </a:lnTo>
                <a:lnTo>
                  <a:pt x="0" y="3831803"/>
                </a:lnTo>
                <a:lnTo>
                  <a:pt x="4410708" y="3831803"/>
                </a:lnTo>
                <a:lnTo>
                  <a:pt x="44107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377211">
            <a:off x="12378315" y="-5777916"/>
            <a:ext cx="7609503" cy="8771761"/>
          </a:xfrm>
          <a:custGeom>
            <a:avLst/>
            <a:gdLst/>
            <a:ahLst/>
            <a:cxnLst/>
            <a:rect l="l" t="t" r="r" b="b"/>
            <a:pathLst>
              <a:path w="7609503" h="8771761">
                <a:moveTo>
                  <a:pt x="0" y="0"/>
                </a:moveTo>
                <a:lnTo>
                  <a:pt x="7609503" y="0"/>
                </a:lnTo>
                <a:lnTo>
                  <a:pt x="7609503" y="8771762"/>
                </a:lnTo>
                <a:lnTo>
                  <a:pt x="0" y="8771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003124" y="1810143"/>
            <a:ext cx="705666" cy="705301"/>
          </a:xfrm>
          <a:custGeom>
            <a:avLst/>
            <a:gdLst/>
            <a:ahLst/>
            <a:cxnLst/>
            <a:rect l="l" t="t" r="r" b="b"/>
            <a:pathLst>
              <a:path w="705666" h="705301">
                <a:moveTo>
                  <a:pt x="0" y="0"/>
                </a:moveTo>
                <a:lnTo>
                  <a:pt x="705667" y="0"/>
                </a:lnTo>
                <a:lnTo>
                  <a:pt x="705667" y="705301"/>
                </a:lnTo>
                <a:lnTo>
                  <a:pt x="0" y="705301"/>
                </a:lnTo>
                <a:lnTo>
                  <a:pt x="0" y="0"/>
                </a:lnTo>
                <a:close/>
              </a:path>
            </a:pathLst>
          </a:custGeom>
          <a:blipFill>
            <a:blip r:embed="rId6">
              <a:extLst>
                <a:ext uri="{96DAC541-7B7A-43D3-8B79-37D633B846F1}">
                  <asvg:svgBlip xmlns:asvg="http://schemas.microsoft.com/office/drawing/2016/SVG/main" r:embed="rId7"/>
                </a:ext>
              </a:extLst>
            </a:blip>
            <a:stretch>
              <a:fillRect r="-760962" b="-761408"/>
            </a:stretch>
          </a:blipFill>
        </p:spPr>
      </p:sp>
      <p:sp>
        <p:nvSpPr>
          <p:cNvPr id="5" name="Freeform 5"/>
          <p:cNvSpPr/>
          <p:nvPr/>
        </p:nvSpPr>
        <p:spPr>
          <a:xfrm>
            <a:off x="14618784" y="919037"/>
            <a:ext cx="412981" cy="412767"/>
          </a:xfrm>
          <a:custGeom>
            <a:avLst/>
            <a:gdLst/>
            <a:ahLst/>
            <a:cxnLst/>
            <a:rect l="l" t="t" r="r" b="b"/>
            <a:pathLst>
              <a:path w="412981" h="412767">
                <a:moveTo>
                  <a:pt x="0" y="0"/>
                </a:moveTo>
                <a:lnTo>
                  <a:pt x="412981" y="0"/>
                </a:lnTo>
                <a:lnTo>
                  <a:pt x="412981" y="412767"/>
                </a:lnTo>
                <a:lnTo>
                  <a:pt x="0" y="412767"/>
                </a:lnTo>
                <a:lnTo>
                  <a:pt x="0" y="0"/>
                </a:lnTo>
                <a:close/>
              </a:path>
            </a:pathLst>
          </a:custGeom>
          <a:blipFill>
            <a:blip r:embed="rId8">
              <a:extLst>
                <a:ext uri="{96DAC541-7B7A-43D3-8B79-37D633B846F1}">
                  <asvg:svgBlip xmlns:asvg="http://schemas.microsoft.com/office/drawing/2016/SVG/main" r:embed="rId9"/>
                </a:ext>
              </a:extLst>
            </a:blip>
            <a:stretch>
              <a:fillRect r="-760962" b="-761408"/>
            </a:stretch>
          </a:blipFill>
        </p:spPr>
      </p:sp>
      <p:sp>
        <p:nvSpPr>
          <p:cNvPr id="6" name="Freeform 6"/>
          <p:cNvSpPr/>
          <p:nvPr/>
        </p:nvSpPr>
        <p:spPr>
          <a:xfrm>
            <a:off x="768503" y="2162794"/>
            <a:ext cx="11180346" cy="6563277"/>
          </a:xfrm>
          <a:custGeom>
            <a:avLst/>
            <a:gdLst/>
            <a:ahLst/>
            <a:cxnLst/>
            <a:rect l="l" t="t" r="r" b="b"/>
            <a:pathLst>
              <a:path w="11180346" h="6563277">
                <a:moveTo>
                  <a:pt x="0" y="0"/>
                </a:moveTo>
                <a:lnTo>
                  <a:pt x="11180346" y="0"/>
                </a:lnTo>
                <a:lnTo>
                  <a:pt x="11180346" y="6563277"/>
                </a:lnTo>
                <a:lnTo>
                  <a:pt x="0" y="6563277"/>
                </a:lnTo>
                <a:lnTo>
                  <a:pt x="0" y="0"/>
                </a:lnTo>
                <a:close/>
              </a:path>
            </a:pathLst>
          </a:custGeom>
          <a:blipFill>
            <a:blip r:embed="rId10"/>
            <a:stretch>
              <a:fillRect/>
            </a:stretch>
          </a:blipFill>
          <a:ln w="19050" cap="sq">
            <a:solidFill>
              <a:srgbClr val="C48700"/>
            </a:solidFill>
            <a:prstDash val="solid"/>
            <a:miter/>
          </a:ln>
        </p:spPr>
      </p:sp>
      <p:sp>
        <p:nvSpPr>
          <p:cNvPr id="7" name="TextBox 7"/>
          <p:cNvSpPr txBox="1"/>
          <p:nvPr/>
        </p:nvSpPr>
        <p:spPr>
          <a:xfrm>
            <a:off x="12196678" y="3252186"/>
            <a:ext cx="5257193" cy="1403009"/>
          </a:xfrm>
          <a:prstGeom prst="rect">
            <a:avLst/>
          </a:prstGeom>
        </p:spPr>
        <p:txBody>
          <a:bodyPr lIns="0" tIns="0" rIns="0" bIns="0" rtlCol="0" anchor="t">
            <a:spAutoFit/>
          </a:bodyPr>
          <a:lstStyle/>
          <a:p>
            <a:pPr marL="0" lvl="0" indent="0" algn="ctr">
              <a:lnSpc>
                <a:spcPts val="2837"/>
              </a:lnSpc>
            </a:pPr>
            <a:r>
              <a:rPr lang="en-US" sz="2199">
                <a:solidFill>
                  <a:srgbClr val="126A3A"/>
                </a:solidFill>
                <a:latin typeface="Open Sauce"/>
                <a:ea typeface="Open Sauce"/>
                <a:cs typeface="Open Sauce"/>
                <a:sym typeface="Open Sauce"/>
              </a:rPr>
              <a:t>Highest inflation rate, beginning at </a:t>
            </a:r>
            <a:r>
              <a:rPr lang="en-US" sz="2199">
                <a:solidFill>
                  <a:srgbClr val="FF3131"/>
                </a:solidFill>
                <a:latin typeface="Open Sauce Bold"/>
                <a:ea typeface="Open Sauce Bold"/>
                <a:cs typeface="Open Sauce Bold"/>
                <a:sym typeface="Open Sauce Bold"/>
              </a:rPr>
              <a:t>42.9% in January</a:t>
            </a:r>
            <a:r>
              <a:rPr lang="en-US" sz="2199">
                <a:solidFill>
                  <a:srgbClr val="126A3A"/>
                </a:solidFill>
                <a:latin typeface="Open Sauce"/>
                <a:ea typeface="Open Sauce"/>
                <a:cs typeface="Open Sauce"/>
                <a:sym typeface="Open Sauce"/>
              </a:rPr>
              <a:t>, peaking at </a:t>
            </a:r>
            <a:r>
              <a:rPr lang="en-US" sz="2199">
                <a:solidFill>
                  <a:srgbClr val="126A3A"/>
                </a:solidFill>
                <a:latin typeface="Open Sauce Bold"/>
                <a:ea typeface="Open Sauce Bold"/>
                <a:cs typeface="Open Sauce Bold"/>
                <a:sym typeface="Open Sauce Bold"/>
              </a:rPr>
              <a:t>48.7% in May</a:t>
            </a:r>
            <a:r>
              <a:rPr lang="en-US" sz="2199">
                <a:solidFill>
                  <a:srgbClr val="126A3A"/>
                </a:solidFill>
                <a:latin typeface="Open Sauce"/>
                <a:ea typeface="Open Sauce"/>
                <a:cs typeface="Open Sauce"/>
                <a:sym typeface="Open Sauce"/>
              </a:rPr>
              <a:t>, and steadily </a:t>
            </a:r>
            <a:r>
              <a:rPr lang="en-US" sz="2199">
                <a:solidFill>
                  <a:srgbClr val="126A3A"/>
                </a:solidFill>
                <a:latin typeface="Open Sauce Bold"/>
                <a:ea typeface="Open Sauce Bold"/>
                <a:cs typeface="Open Sauce Bold"/>
                <a:sym typeface="Open Sauce Bold"/>
              </a:rPr>
              <a:t>falling to </a:t>
            </a:r>
            <a:r>
              <a:rPr lang="en-US" sz="2199">
                <a:solidFill>
                  <a:srgbClr val="FF3131"/>
                </a:solidFill>
                <a:latin typeface="Open Sauce Bold"/>
                <a:ea typeface="Open Sauce Bold"/>
                <a:cs typeface="Open Sauce Bold"/>
                <a:sym typeface="Open Sauce Bold"/>
              </a:rPr>
              <a:t>27.5% by December.</a:t>
            </a:r>
          </a:p>
        </p:txBody>
      </p:sp>
      <p:sp>
        <p:nvSpPr>
          <p:cNvPr id="8" name="TextBox 8"/>
          <p:cNvSpPr txBox="1"/>
          <p:nvPr/>
        </p:nvSpPr>
        <p:spPr>
          <a:xfrm>
            <a:off x="12317158" y="5676552"/>
            <a:ext cx="5257193" cy="1544022"/>
          </a:xfrm>
          <a:prstGeom prst="rect">
            <a:avLst/>
          </a:prstGeom>
        </p:spPr>
        <p:txBody>
          <a:bodyPr lIns="0" tIns="0" rIns="0" bIns="0" rtlCol="0" anchor="t">
            <a:spAutoFit/>
          </a:bodyPr>
          <a:lstStyle/>
          <a:p>
            <a:pPr marL="0" lvl="0" indent="0" algn="ctr">
              <a:lnSpc>
                <a:spcPts val="3079"/>
              </a:lnSpc>
            </a:pPr>
            <a:r>
              <a:rPr lang="en-US" sz="2199">
                <a:solidFill>
                  <a:srgbClr val="126A3A"/>
                </a:solidFill>
                <a:latin typeface="Open Sauce"/>
                <a:ea typeface="Open Sauce"/>
                <a:cs typeface="Open Sauce"/>
                <a:sym typeface="Open Sauce"/>
              </a:rPr>
              <a:t>Reasonably constant in the first half of the year, </a:t>
            </a:r>
            <a:r>
              <a:rPr lang="en-US" sz="2199">
                <a:solidFill>
                  <a:srgbClr val="126A3A"/>
                </a:solidFill>
                <a:latin typeface="Open Sauce Bold"/>
                <a:ea typeface="Open Sauce Bold"/>
                <a:cs typeface="Open Sauce Bold"/>
                <a:sym typeface="Open Sauce Bold"/>
              </a:rPr>
              <a:t>with a low of 3.3% in May</a:t>
            </a:r>
            <a:r>
              <a:rPr lang="en-US" sz="2199">
                <a:solidFill>
                  <a:srgbClr val="126A3A"/>
                </a:solidFill>
                <a:latin typeface="Open Sauce"/>
                <a:ea typeface="Open Sauce"/>
                <a:cs typeface="Open Sauce"/>
                <a:sym typeface="Open Sauce"/>
              </a:rPr>
              <a:t>, peaking  at 10.6% in July and reducing to </a:t>
            </a:r>
            <a:r>
              <a:rPr lang="en-US" sz="2199">
                <a:solidFill>
                  <a:srgbClr val="126A3A"/>
                </a:solidFill>
                <a:latin typeface="Open Sauce Bold"/>
                <a:ea typeface="Open Sauce Bold"/>
                <a:cs typeface="Open Sauce Bold"/>
                <a:sym typeface="Open Sauce Bold"/>
              </a:rPr>
              <a:t>8.6% in December.</a:t>
            </a:r>
          </a:p>
        </p:txBody>
      </p:sp>
      <p:sp>
        <p:nvSpPr>
          <p:cNvPr id="9" name="TextBox 9"/>
          <p:cNvSpPr txBox="1"/>
          <p:nvPr/>
        </p:nvSpPr>
        <p:spPr>
          <a:xfrm>
            <a:off x="12645087" y="8156049"/>
            <a:ext cx="4401713" cy="1438612"/>
          </a:xfrm>
          <a:prstGeom prst="rect">
            <a:avLst/>
          </a:prstGeom>
        </p:spPr>
        <p:txBody>
          <a:bodyPr lIns="0" tIns="0" rIns="0" bIns="0" rtlCol="0" anchor="t">
            <a:spAutoFit/>
          </a:bodyPr>
          <a:lstStyle/>
          <a:p>
            <a:pPr marL="0" lvl="0" indent="0" algn="ctr">
              <a:lnSpc>
                <a:spcPts val="2859"/>
              </a:lnSpc>
            </a:pPr>
            <a:r>
              <a:rPr lang="en-US" sz="2199">
                <a:solidFill>
                  <a:srgbClr val="126A3A"/>
                </a:solidFill>
                <a:latin typeface="Open Sauce"/>
                <a:ea typeface="Open Sauce"/>
                <a:cs typeface="Open Sauce"/>
                <a:sym typeface="Open Sauce"/>
              </a:rPr>
              <a:t>Food prices rose steadily, </a:t>
            </a:r>
            <a:r>
              <a:rPr lang="en-US" sz="2199">
                <a:solidFill>
                  <a:srgbClr val="126A3A"/>
                </a:solidFill>
                <a:latin typeface="Open Sauce Bold"/>
                <a:ea typeface="Open Sauce Bold"/>
                <a:cs typeface="Open Sauce Bold"/>
                <a:sym typeface="Open Sauce Bold"/>
              </a:rPr>
              <a:t>beginning at 7.8% in Januar</a:t>
            </a:r>
            <a:r>
              <a:rPr lang="en-US" sz="2199">
                <a:solidFill>
                  <a:srgbClr val="126A3A"/>
                </a:solidFill>
                <a:latin typeface="Open Sauce"/>
                <a:ea typeface="Open Sauce"/>
                <a:cs typeface="Open Sauce"/>
                <a:sym typeface="Open Sauce"/>
              </a:rPr>
              <a:t>y and peaking at 13.1%, reducing to </a:t>
            </a:r>
            <a:r>
              <a:rPr lang="en-US" sz="2199">
                <a:solidFill>
                  <a:srgbClr val="126A3A"/>
                </a:solidFill>
                <a:latin typeface="Open Sauce Bold"/>
                <a:ea typeface="Open Sauce Bold"/>
                <a:cs typeface="Open Sauce Bold"/>
                <a:sym typeface="Open Sauce Bold"/>
              </a:rPr>
              <a:t>10.1% by December</a:t>
            </a:r>
          </a:p>
        </p:txBody>
      </p:sp>
      <p:sp>
        <p:nvSpPr>
          <p:cNvPr id="10" name="TextBox 10"/>
          <p:cNvSpPr txBox="1"/>
          <p:nvPr/>
        </p:nvSpPr>
        <p:spPr>
          <a:xfrm>
            <a:off x="1028700" y="1104900"/>
            <a:ext cx="6982554" cy="530007"/>
          </a:xfrm>
          <a:prstGeom prst="rect">
            <a:avLst/>
          </a:prstGeom>
        </p:spPr>
        <p:txBody>
          <a:bodyPr lIns="0" tIns="0" rIns="0" bIns="0" rtlCol="0" anchor="t">
            <a:spAutoFit/>
          </a:bodyPr>
          <a:lstStyle/>
          <a:p>
            <a:pPr marL="0" lvl="0" indent="0" algn="ctr">
              <a:lnSpc>
                <a:spcPts val="4098"/>
              </a:lnSpc>
            </a:pPr>
            <a:r>
              <a:rPr lang="en-US" sz="4018">
                <a:solidFill>
                  <a:srgbClr val="126A3A"/>
                </a:solidFill>
                <a:latin typeface="Open Sauce Bold"/>
                <a:ea typeface="Open Sauce Bold"/>
                <a:cs typeface="Open Sauce Bold"/>
                <a:sym typeface="Open Sauce Bold"/>
              </a:rPr>
              <a:t>Food Price Inflation (2023)</a:t>
            </a:r>
          </a:p>
        </p:txBody>
      </p:sp>
      <p:grpSp>
        <p:nvGrpSpPr>
          <p:cNvPr id="11" name="Group 11"/>
          <p:cNvGrpSpPr/>
          <p:nvPr/>
        </p:nvGrpSpPr>
        <p:grpSpPr>
          <a:xfrm>
            <a:off x="13843913" y="2515444"/>
            <a:ext cx="1962722" cy="550458"/>
            <a:chOff x="0" y="0"/>
            <a:chExt cx="2616963" cy="733945"/>
          </a:xfrm>
        </p:grpSpPr>
        <p:grpSp>
          <p:nvGrpSpPr>
            <p:cNvPr id="12" name="Group 12"/>
            <p:cNvGrpSpPr/>
            <p:nvPr/>
          </p:nvGrpSpPr>
          <p:grpSpPr>
            <a:xfrm>
              <a:off x="0" y="0"/>
              <a:ext cx="2616963" cy="733945"/>
              <a:chOff x="0" y="0"/>
              <a:chExt cx="613161" cy="171965"/>
            </a:xfrm>
          </p:grpSpPr>
          <p:sp>
            <p:nvSpPr>
              <p:cNvPr id="13" name="Freeform 13"/>
              <p:cNvSpPr/>
              <p:nvPr/>
            </p:nvSpPr>
            <p:spPr>
              <a:xfrm>
                <a:off x="0" y="0"/>
                <a:ext cx="613161" cy="171965"/>
              </a:xfrm>
              <a:custGeom>
                <a:avLst/>
                <a:gdLst/>
                <a:ahLst/>
                <a:cxnLst/>
                <a:rect l="l" t="t" r="r" b="b"/>
                <a:pathLst>
                  <a:path w="613161" h="171965">
                    <a:moveTo>
                      <a:pt x="85983" y="0"/>
                    </a:moveTo>
                    <a:lnTo>
                      <a:pt x="527179" y="0"/>
                    </a:lnTo>
                    <a:cubicBezTo>
                      <a:pt x="549983" y="0"/>
                      <a:pt x="571853" y="9059"/>
                      <a:pt x="587977" y="25184"/>
                    </a:cubicBezTo>
                    <a:cubicBezTo>
                      <a:pt x="604102" y="41309"/>
                      <a:pt x="613161" y="63179"/>
                      <a:pt x="613161" y="85983"/>
                    </a:cubicBezTo>
                    <a:lnTo>
                      <a:pt x="613161" y="85983"/>
                    </a:lnTo>
                    <a:cubicBezTo>
                      <a:pt x="613161" y="108787"/>
                      <a:pt x="604102" y="130657"/>
                      <a:pt x="587977" y="146781"/>
                    </a:cubicBezTo>
                    <a:cubicBezTo>
                      <a:pt x="571853" y="162906"/>
                      <a:pt x="549983" y="171965"/>
                      <a:pt x="527179" y="171965"/>
                    </a:cubicBezTo>
                    <a:lnTo>
                      <a:pt x="85983" y="171965"/>
                    </a:lnTo>
                    <a:cubicBezTo>
                      <a:pt x="63179" y="171965"/>
                      <a:pt x="41309" y="162906"/>
                      <a:pt x="25184" y="146781"/>
                    </a:cubicBezTo>
                    <a:cubicBezTo>
                      <a:pt x="9059" y="130657"/>
                      <a:pt x="0" y="108787"/>
                      <a:pt x="0" y="85983"/>
                    </a:cubicBezTo>
                    <a:lnTo>
                      <a:pt x="0" y="85983"/>
                    </a:lnTo>
                    <a:cubicBezTo>
                      <a:pt x="0" y="63179"/>
                      <a:pt x="9059" y="41309"/>
                      <a:pt x="25184" y="25184"/>
                    </a:cubicBezTo>
                    <a:cubicBezTo>
                      <a:pt x="41309" y="9059"/>
                      <a:pt x="63179" y="0"/>
                      <a:pt x="85983" y="0"/>
                    </a:cubicBezTo>
                    <a:close/>
                  </a:path>
                </a:pathLst>
              </a:custGeom>
              <a:solidFill>
                <a:srgbClr val="FDBB26"/>
              </a:solidFill>
            </p:spPr>
          </p:sp>
          <p:sp>
            <p:nvSpPr>
              <p:cNvPr id="14" name="TextBox 14"/>
              <p:cNvSpPr txBox="1"/>
              <p:nvPr/>
            </p:nvSpPr>
            <p:spPr>
              <a:xfrm>
                <a:off x="0" y="0"/>
                <a:ext cx="613161" cy="171965"/>
              </a:xfrm>
              <a:prstGeom prst="rect">
                <a:avLst/>
              </a:prstGeom>
            </p:spPr>
            <p:txBody>
              <a:bodyPr lIns="50800" tIns="50800" rIns="50800" bIns="50800" rtlCol="0" anchor="ctr"/>
              <a:lstStyle/>
              <a:p>
                <a:pPr algn="ctr">
                  <a:lnSpc>
                    <a:spcPts val="1714"/>
                  </a:lnSpc>
                </a:pPr>
                <a:endParaRPr/>
              </a:p>
            </p:txBody>
          </p:sp>
        </p:grpSp>
        <p:sp>
          <p:nvSpPr>
            <p:cNvPr id="15" name="TextBox 15"/>
            <p:cNvSpPr txBox="1"/>
            <p:nvPr/>
          </p:nvSpPr>
          <p:spPr>
            <a:xfrm>
              <a:off x="55118" y="122776"/>
              <a:ext cx="2484290" cy="445417"/>
            </a:xfrm>
            <a:prstGeom prst="rect">
              <a:avLst/>
            </a:prstGeom>
          </p:spPr>
          <p:txBody>
            <a:bodyPr lIns="0" tIns="0" rIns="0" bIns="0" rtlCol="0" anchor="t">
              <a:spAutoFit/>
            </a:bodyPr>
            <a:lstStyle/>
            <a:p>
              <a:pPr marL="0" lvl="0" indent="0" algn="ctr">
                <a:lnSpc>
                  <a:spcPts val="2424"/>
                </a:lnSpc>
              </a:pPr>
              <a:r>
                <a:rPr lang="en-US" sz="2400">
                  <a:solidFill>
                    <a:srgbClr val="126A3A"/>
                  </a:solidFill>
                  <a:latin typeface="Open Sauce Bold"/>
                  <a:ea typeface="Open Sauce Bold"/>
                  <a:cs typeface="Open Sauce Bold"/>
                  <a:sym typeface="Open Sauce Bold"/>
                </a:rPr>
                <a:t>Pakistan</a:t>
              </a:r>
            </a:p>
          </p:txBody>
        </p:sp>
      </p:grpSp>
      <p:grpSp>
        <p:nvGrpSpPr>
          <p:cNvPr id="16" name="Group 16"/>
          <p:cNvGrpSpPr/>
          <p:nvPr/>
        </p:nvGrpSpPr>
        <p:grpSpPr>
          <a:xfrm>
            <a:off x="13864583" y="5092589"/>
            <a:ext cx="1962722" cy="550458"/>
            <a:chOff x="0" y="0"/>
            <a:chExt cx="2616963" cy="733945"/>
          </a:xfrm>
        </p:grpSpPr>
        <p:grpSp>
          <p:nvGrpSpPr>
            <p:cNvPr id="17" name="Group 17"/>
            <p:cNvGrpSpPr/>
            <p:nvPr/>
          </p:nvGrpSpPr>
          <p:grpSpPr>
            <a:xfrm>
              <a:off x="0" y="0"/>
              <a:ext cx="2616963" cy="733945"/>
              <a:chOff x="0" y="0"/>
              <a:chExt cx="613161" cy="171965"/>
            </a:xfrm>
          </p:grpSpPr>
          <p:sp>
            <p:nvSpPr>
              <p:cNvPr id="18" name="Freeform 18"/>
              <p:cNvSpPr/>
              <p:nvPr/>
            </p:nvSpPr>
            <p:spPr>
              <a:xfrm>
                <a:off x="0" y="0"/>
                <a:ext cx="613161" cy="171965"/>
              </a:xfrm>
              <a:custGeom>
                <a:avLst/>
                <a:gdLst/>
                <a:ahLst/>
                <a:cxnLst/>
                <a:rect l="l" t="t" r="r" b="b"/>
                <a:pathLst>
                  <a:path w="613161" h="171965">
                    <a:moveTo>
                      <a:pt x="85983" y="0"/>
                    </a:moveTo>
                    <a:lnTo>
                      <a:pt x="527179" y="0"/>
                    </a:lnTo>
                    <a:cubicBezTo>
                      <a:pt x="549983" y="0"/>
                      <a:pt x="571853" y="9059"/>
                      <a:pt x="587977" y="25184"/>
                    </a:cubicBezTo>
                    <a:cubicBezTo>
                      <a:pt x="604102" y="41309"/>
                      <a:pt x="613161" y="63179"/>
                      <a:pt x="613161" y="85983"/>
                    </a:cubicBezTo>
                    <a:lnTo>
                      <a:pt x="613161" y="85983"/>
                    </a:lnTo>
                    <a:cubicBezTo>
                      <a:pt x="613161" y="108787"/>
                      <a:pt x="604102" y="130657"/>
                      <a:pt x="587977" y="146781"/>
                    </a:cubicBezTo>
                    <a:cubicBezTo>
                      <a:pt x="571853" y="162906"/>
                      <a:pt x="549983" y="171965"/>
                      <a:pt x="527179" y="171965"/>
                    </a:cubicBezTo>
                    <a:lnTo>
                      <a:pt x="85983" y="171965"/>
                    </a:lnTo>
                    <a:cubicBezTo>
                      <a:pt x="63179" y="171965"/>
                      <a:pt x="41309" y="162906"/>
                      <a:pt x="25184" y="146781"/>
                    </a:cubicBezTo>
                    <a:cubicBezTo>
                      <a:pt x="9059" y="130657"/>
                      <a:pt x="0" y="108787"/>
                      <a:pt x="0" y="85983"/>
                    </a:cubicBezTo>
                    <a:lnTo>
                      <a:pt x="0" y="85983"/>
                    </a:lnTo>
                    <a:cubicBezTo>
                      <a:pt x="0" y="63179"/>
                      <a:pt x="9059" y="41309"/>
                      <a:pt x="25184" y="25184"/>
                    </a:cubicBezTo>
                    <a:cubicBezTo>
                      <a:pt x="41309" y="9059"/>
                      <a:pt x="63179" y="0"/>
                      <a:pt x="85983" y="0"/>
                    </a:cubicBezTo>
                    <a:close/>
                  </a:path>
                </a:pathLst>
              </a:custGeom>
              <a:solidFill>
                <a:srgbClr val="FDBB26"/>
              </a:solidFill>
            </p:spPr>
          </p:sp>
          <p:sp>
            <p:nvSpPr>
              <p:cNvPr id="19" name="TextBox 19"/>
              <p:cNvSpPr txBox="1"/>
              <p:nvPr/>
            </p:nvSpPr>
            <p:spPr>
              <a:xfrm>
                <a:off x="0" y="0"/>
                <a:ext cx="613161" cy="171965"/>
              </a:xfrm>
              <a:prstGeom prst="rect">
                <a:avLst/>
              </a:prstGeom>
            </p:spPr>
            <p:txBody>
              <a:bodyPr lIns="50800" tIns="50800" rIns="50800" bIns="50800" rtlCol="0" anchor="ctr"/>
              <a:lstStyle/>
              <a:p>
                <a:pPr algn="ctr">
                  <a:lnSpc>
                    <a:spcPts val="1714"/>
                  </a:lnSpc>
                </a:pPr>
                <a:endParaRPr/>
              </a:p>
            </p:txBody>
          </p:sp>
        </p:grpSp>
        <p:sp>
          <p:nvSpPr>
            <p:cNvPr id="20" name="TextBox 20"/>
            <p:cNvSpPr txBox="1"/>
            <p:nvPr/>
          </p:nvSpPr>
          <p:spPr>
            <a:xfrm>
              <a:off x="55118" y="231199"/>
              <a:ext cx="2484290" cy="451908"/>
            </a:xfrm>
            <a:prstGeom prst="rect">
              <a:avLst/>
            </a:prstGeom>
          </p:spPr>
          <p:txBody>
            <a:bodyPr lIns="0" tIns="0" rIns="0" bIns="0" rtlCol="0" anchor="t">
              <a:spAutoFit/>
            </a:bodyPr>
            <a:lstStyle/>
            <a:p>
              <a:pPr marL="0" lvl="0" indent="0" algn="ctr">
                <a:lnSpc>
                  <a:spcPts val="2525"/>
                </a:lnSpc>
              </a:pPr>
              <a:r>
                <a:rPr lang="en-US" sz="2500">
                  <a:solidFill>
                    <a:srgbClr val="126A3A"/>
                  </a:solidFill>
                  <a:latin typeface="Open Sauce Bold"/>
                  <a:ea typeface="Open Sauce Bold"/>
                  <a:cs typeface="Open Sauce Bold"/>
                  <a:sym typeface="Open Sauce Bold"/>
                </a:rPr>
                <a:t>India</a:t>
              </a:r>
            </a:p>
          </p:txBody>
        </p:sp>
      </p:grpSp>
      <p:grpSp>
        <p:nvGrpSpPr>
          <p:cNvPr id="21" name="Group 21"/>
          <p:cNvGrpSpPr/>
          <p:nvPr/>
        </p:nvGrpSpPr>
        <p:grpSpPr>
          <a:xfrm>
            <a:off x="13720596" y="7548440"/>
            <a:ext cx="2209357" cy="550458"/>
            <a:chOff x="0" y="0"/>
            <a:chExt cx="2945809" cy="733945"/>
          </a:xfrm>
        </p:grpSpPr>
        <p:grpSp>
          <p:nvGrpSpPr>
            <p:cNvPr id="22" name="Group 22"/>
            <p:cNvGrpSpPr/>
            <p:nvPr/>
          </p:nvGrpSpPr>
          <p:grpSpPr>
            <a:xfrm>
              <a:off x="0" y="0"/>
              <a:ext cx="2945809" cy="733945"/>
              <a:chOff x="0" y="0"/>
              <a:chExt cx="690211" cy="171965"/>
            </a:xfrm>
          </p:grpSpPr>
          <p:sp>
            <p:nvSpPr>
              <p:cNvPr id="23" name="Freeform 23"/>
              <p:cNvSpPr/>
              <p:nvPr/>
            </p:nvSpPr>
            <p:spPr>
              <a:xfrm>
                <a:off x="0" y="0"/>
                <a:ext cx="690211" cy="171965"/>
              </a:xfrm>
              <a:custGeom>
                <a:avLst/>
                <a:gdLst/>
                <a:ahLst/>
                <a:cxnLst/>
                <a:rect l="l" t="t" r="r" b="b"/>
                <a:pathLst>
                  <a:path w="690211" h="171965">
                    <a:moveTo>
                      <a:pt x="85983" y="0"/>
                    </a:moveTo>
                    <a:lnTo>
                      <a:pt x="604228" y="0"/>
                    </a:lnTo>
                    <a:cubicBezTo>
                      <a:pt x="627032" y="0"/>
                      <a:pt x="648902" y="9059"/>
                      <a:pt x="665027" y="25184"/>
                    </a:cubicBezTo>
                    <a:cubicBezTo>
                      <a:pt x="681152" y="41309"/>
                      <a:pt x="690211" y="63179"/>
                      <a:pt x="690211" y="85983"/>
                    </a:cubicBezTo>
                    <a:lnTo>
                      <a:pt x="690211" y="85983"/>
                    </a:lnTo>
                    <a:cubicBezTo>
                      <a:pt x="690211" y="108787"/>
                      <a:pt x="681152" y="130657"/>
                      <a:pt x="665027" y="146781"/>
                    </a:cubicBezTo>
                    <a:cubicBezTo>
                      <a:pt x="648902" y="162906"/>
                      <a:pt x="627032" y="171965"/>
                      <a:pt x="604228" y="171965"/>
                    </a:cubicBezTo>
                    <a:lnTo>
                      <a:pt x="85983" y="171965"/>
                    </a:lnTo>
                    <a:cubicBezTo>
                      <a:pt x="63179" y="171965"/>
                      <a:pt x="41309" y="162906"/>
                      <a:pt x="25184" y="146781"/>
                    </a:cubicBezTo>
                    <a:cubicBezTo>
                      <a:pt x="9059" y="130657"/>
                      <a:pt x="0" y="108787"/>
                      <a:pt x="0" y="85983"/>
                    </a:cubicBezTo>
                    <a:lnTo>
                      <a:pt x="0" y="85983"/>
                    </a:lnTo>
                    <a:cubicBezTo>
                      <a:pt x="0" y="63179"/>
                      <a:pt x="9059" y="41309"/>
                      <a:pt x="25184" y="25184"/>
                    </a:cubicBezTo>
                    <a:cubicBezTo>
                      <a:pt x="41309" y="9059"/>
                      <a:pt x="63179" y="0"/>
                      <a:pt x="85983" y="0"/>
                    </a:cubicBezTo>
                    <a:close/>
                  </a:path>
                </a:pathLst>
              </a:custGeom>
              <a:solidFill>
                <a:srgbClr val="FDBB26"/>
              </a:solidFill>
            </p:spPr>
          </p:sp>
          <p:sp>
            <p:nvSpPr>
              <p:cNvPr id="24" name="TextBox 24"/>
              <p:cNvSpPr txBox="1"/>
              <p:nvPr/>
            </p:nvSpPr>
            <p:spPr>
              <a:xfrm>
                <a:off x="0" y="0"/>
                <a:ext cx="690211" cy="171965"/>
              </a:xfrm>
              <a:prstGeom prst="rect">
                <a:avLst/>
              </a:prstGeom>
            </p:spPr>
            <p:txBody>
              <a:bodyPr lIns="50800" tIns="50800" rIns="50800" bIns="50800" rtlCol="0" anchor="ctr"/>
              <a:lstStyle/>
              <a:p>
                <a:pPr algn="ctr">
                  <a:lnSpc>
                    <a:spcPts val="1714"/>
                  </a:lnSpc>
                </a:pPr>
                <a:endParaRPr/>
              </a:p>
            </p:txBody>
          </p:sp>
        </p:grpSp>
        <p:sp>
          <p:nvSpPr>
            <p:cNvPr id="25" name="TextBox 25"/>
            <p:cNvSpPr txBox="1"/>
            <p:nvPr/>
          </p:nvSpPr>
          <p:spPr>
            <a:xfrm>
              <a:off x="0" y="164831"/>
              <a:ext cx="2890690" cy="451908"/>
            </a:xfrm>
            <a:prstGeom prst="rect">
              <a:avLst/>
            </a:prstGeom>
          </p:spPr>
          <p:txBody>
            <a:bodyPr lIns="0" tIns="0" rIns="0" bIns="0" rtlCol="0" anchor="t">
              <a:spAutoFit/>
            </a:bodyPr>
            <a:lstStyle/>
            <a:p>
              <a:pPr marL="0" lvl="0" indent="0" algn="ctr">
                <a:lnSpc>
                  <a:spcPts val="2525"/>
                </a:lnSpc>
              </a:pPr>
              <a:r>
                <a:rPr lang="en-US" sz="2500">
                  <a:solidFill>
                    <a:srgbClr val="126A3A"/>
                  </a:solidFill>
                  <a:latin typeface="Open Sauce Bold"/>
                  <a:ea typeface="Open Sauce Bold"/>
                  <a:cs typeface="Open Sauce Bold"/>
                  <a:sym typeface="Open Sauce Bold"/>
                </a:rPr>
                <a:t>Bangladesh</a:t>
              </a:r>
            </a:p>
          </p:txBody>
        </p:sp>
      </p:grpSp>
      <p:sp>
        <p:nvSpPr>
          <p:cNvPr id="26" name="TextBox 26"/>
          <p:cNvSpPr txBox="1"/>
          <p:nvPr/>
        </p:nvSpPr>
        <p:spPr>
          <a:xfrm>
            <a:off x="768503" y="8931881"/>
            <a:ext cx="4401713" cy="326419"/>
          </a:xfrm>
          <a:prstGeom prst="rect">
            <a:avLst/>
          </a:prstGeom>
        </p:spPr>
        <p:txBody>
          <a:bodyPr lIns="0" tIns="0" rIns="0" bIns="0" rtlCol="0" anchor="t">
            <a:spAutoFit/>
          </a:bodyPr>
          <a:lstStyle/>
          <a:p>
            <a:pPr marL="0" lvl="0" indent="0" algn="l">
              <a:lnSpc>
                <a:spcPts val="2654"/>
              </a:lnSpc>
            </a:pPr>
            <a:r>
              <a:rPr lang="en-US" sz="2041">
                <a:solidFill>
                  <a:srgbClr val="126A3A"/>
                </a:solidFill>
                <a:latin typeface="Open Sauce Italics"/>
                <a:ea typeface="Open Sauce Italics"/>
                <a:cs typeface="Open Sauce Italics"/>
                <a:sym typeface="Open Sauce Italics"/>
              </a:rPr>
              <a:t>Source: FAOSTAT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984619"/>
            <a:ext cx="11197591" cy="5002908"/>
          </a:xfrm>
          <a:prstGeom prst="rect">
            <a:avLst/>
          </a:prstGeom>
        </p:spPr>
        <p:txBody>
          <a:bodyPr lIns="0" tIns="0" rIns="0" bIns="0" rtlCol="0" anchor="t">
            <a:spAutoFit/>
          </a:bodyPr>
          <a:lstStyle/>
          <a:p>
            <a:pPr marL="0" lvl="0" indent="0" algn="l">
              <a:lnSpc>
                <a:spcPts val="8049"/>
              </a:lnSpc>
            </a:pPr>
            <a:r>
              <a:rPr lang="en-US" sz="4000" b="1" spc="48" dirty="0">
                <a:solidFill>
                  <a:srgbClr val="126A3A"/>
                </a:solidFill>
                <a:latin typeface="Open Sauce Bold"/>
                <a:ea typeface="Open Sauce Bold"/>
                <a:cs typeface="Open Sauce Bold"/>
                <a:sym typeface="Open Sauce Bold"/>
              </a:rPr>
              <a:t>Financialization</a:t>
            </a:r>
            <a:r>
              <a:rPr lang="en-US" sz="4000" b="1" spc="48" dirty="0">
                <a:solidFill>
                  <a:srgbClr val="126A3A"/>
                </a:solidFill>
                <a:latin typeface="Open Sauce"/>
                <a:ea typeface="Open Sauce"/>
                <a:cs typeface="Open Sauce"/>
                <a:sym typeface="Open Sauce"/>
              </a:rPr>
              <a:t> and Efficiency is being employed in the service of </a:t>
            </a:r>
            <a:r>
              <a:rPr lang="en-US" sz="4000" b="1" spc="48" dirty="0" err="1">
                <a:solidFill>
                  <a:srgbClr val="126A3A"/>
                </a:solidFill>
                <a:latin typeface="Open Sauce"/>
                <a:ea typeface="Open Sauce"/>
                <a:cs typeface="Open Sauce"/>
                <a:sym typeface="Open Sauce"/>
              </a:rPr>
              <a:t>productionism</a:t>
            </a:r>
            <a:r>
              <a:rPr lang="en-US" sz="4000" b="1" spc="48" dirty="0">
                <a:solidFill>
                  <a:srgbClr val="126A3A"/>
                </a:solidFill>
                <a:latin typeface="Open Sauce"/>
                <a:ea typeface="Open Sauce"/>
                <a:cs typeface="Open Sauce"/>
                <a:sym typeface="Open Sauce"/>
              </a:rPr>
              <a:t> in Wheat, reducing the value capture by farmer and end consumer, resulting food insecurity due to affordability</a:t>
            </a:r>
          </a:p>
        </p:txBody>
      </p:sp>
      <p:sp>
        <p:nvSpPr>
          <p:cNvPr id="3" name="Freeform 3"/>
          <p:cNvSpPr/>
          <p:nvPr/>
        </p:nvSpPr>
        <p:spPr>
          <a:xfrm rot="-10800000">
            <a:off x="-6809968" y="-402168"/>
            <a:ext cx="9324265" cy="12011935"/>
          </a:xfrm>
          <a:custGeom>
            <a:avLst/>
            <a:gdLst/>
            <a:ahLst/>
            <a:cxnLst/>
            <a:rect l="l" t="t" r="r" b="b"/>
            <a:pathLst>
              <a:path w="9324265" h="12011935">
                <a:moveTo>
                  <a:pt x="0" y="0"/>
                </a:moveTo>
                <a:lnTo>
                  <a:pt x="9324265" y="0"/>
                </a:lnTo>
                <a:lnTo>
                  <a:pt x="9324265" y="12011935"/>
                </a:lnTo>
                <a:lnTo>
                  <a:pt x="0" y="12011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8902233" y="8405235"/>
            <a:ext cx="1360661" cy="253089"/>
          </a:xfrm>
          <a:prstGeom prst="rect">
            <a:avLst/>
          </a:prstGeom>
        </p:spPr>
        <p:txBody>
          <a:bodyPr lIns="0" tIns="0" rIns="0" bIns="0" rtlCol="0" anchor="t">
            <a:spAutoFit/>
          </a:bodyPr>
          <a:lstStyle/>
          <a:p>
            <a:pPr marL="0" lvl="0" indent="0" algn="l">
              <a:lnSpc>
                <a:spcPts val="2166"/>
              </a:lnSpc>
              <a:spcBef>
                <a:spcPct val="0"/>
              </a:spcBef>
            </a:pPr>
            <a:r>
              <a:rPr lang="en-US" sz="1547">
                <a:solidFill>
                  <a:srgbClr val="FFFFFF"/>
                </a:solidFill>
                <a:latin typeface="Open Sauce Bold"/>
                <a:ea typeface="Open Sauce Bold"/>
                <a:cs typeface="Open Sauce Bold"/>
                <a:sym typeface="Open Sauce Bold"/>
              </a:rPr>
              <a:t>Website</a:t>
            </a:r>
          </a:p>
        </p:txBody>
      </p:sp>
      <p:sp>
        <p:nvSpPr>
          <p:cNvPr id="5" name="Freeform 5"/>
          <p:cNvSpPr/>
          <p:nvPr/>
        </p:nvSpPr>
        <p:spPr>
          <a:xfrm rot="6116298">
            <a:off x="8256970" y="3422333"/>
            <a:ext cx="12445713" cy="8770382"/>
          </a:xfrm>
          <a:custGeom>
            <a:avLst/>
            <a:gdLst/>
            <a:ahLst/>
            <a:cxnLst/>
            <a:rect l="l" t="t" r="r" b="b"/>
            <a:pathLst>
              <a:path w="12445713" h="8770382">
                <a:moveTo>
                  <a:pt x="0" y="0"/>
                </a:moveTo>
                <a:lnTo>
                  <a:pt x="12445713" y="0"/>
                </a:lnTo>
                <a:lnTo>
                  <a:pt x="12445713" y="8770381"/>
                </a:lnTo>
                <a:lnTo>
                  <a:pt x="0" y="8770381"/>
                </a:lnTo>
                <a:lnTo>
                  <a:pt x="0" y="0"/>
                </a:lnTo>
                <a:close/>
              </a:path>
            </a:pathLst>
          </a:custGeom>
          <a:blipFill>
            <a:blip r:embed="rId4">
              <a:alphaModFix amt="32999"/>
            </a:blip>
            <a:stretch>
              <a:fillRect l="-7643" r="-7643"/>
            </a:stretch>
          </a:blipFill>
        </p:spPr>
      </p:sp>
      <p:grpSp>
        <p:nvGrpSpPr>
          <p:cNvPr id="6" name="Group 6"/>
          <p:cNvGrpSpPr/>
          <p:nvPr/>
        </p:nvGrpSpPr>
        <p:grpSpPr>
          <a:xfrm>
            <a:off x="17259300" y="-402168"/>
            <a:ext cx="1169063" cy="10905720"/>
            <a:chOff x="0" y="0"/>
            <a:chExt cx="206639" cy="1927650"/>
          </a:xfrm>
        </p:grpSpPr>
        <p:sp>
          <p:nvSpPr>
            <p:cNvPr id="7" name="Freeform 7"/>
            <p:cNvSpPr/>
            <p:nvPr/>
          </p:nvSpPr>
          <p:spPr>
            <a:xfrm>
              <a:off x="0" y="0"/>
              <a:ext cx="206639" cy="1927650"/>
            </a:xfrm>
            <a:custGeom>
              <a:avLst/>
              <a:gdLst/>
              <a:ahLst/>
              <a:cxnLst/>
              <a:rect l="l" t="t" r="r" b="b"/>
              <a:pathLst>
                <a:path w="206639" h="1927650">
                  <a:moveTo>
                    <a:pt x="103319" y="0"/>
                  </a:moveTo>
                  <a:lnTo>
                    <a:pt x="103319" y="0"/>
                  </a:lnTo>
                  <a:cubicBezTo>
                    <a:pt x="160381" y="0"/>
                    <a:pt x="206639" y="46258"/>
                    <a:pt x="206639" y="103319"/>
                  </a:cubicBezTo>
                  <a:lnTo>
                    <a:pt x="206639" y="1824330"/>
                  </a:lnTo>
                  <a:cubicBezTo>
                    <a:pt x="206639" y="1851732"/>
                    <a:pt x="195753" y="1878012"/>
                    <a:pt x="176377" y="1897388"/>
                  </a:cubicBezTo>
                  <a:cubicBezTo>
                    <a:pt x="157001" y="1916764"/>
                    <a:pt x="130721" y="1927650"/>
                    <a:pt x="103319" y="1927650"/>
                  </a:cubicBezTo>
                  <a:lnTo>
                    <a:pt x="103319" y="1927650"/>
                  </a:lnTo>
                  <a:cubicBezTo>
                    <a:pt x="46258" y="1927650"/>
                    <a:pt x="0" y="1881392"/>
                    <a:pt x="0" y="1824330"/>
                  </a:cubicBezTo>
                  <a:lnTo>
                    <a:pt x="0" y="103319"/>
                  </a:lnTo>
                  <a:cubicBezTo>
                    <a:pt x="0" y="75917"/>
                    <a:pt x="10885" y="49638"/>
                    <a:pt x="30262" y="30262"/>
                  </a:cubicBezTo>
                  <a:cubicBezTo>
                    <a:pt x="49638" y="10885"/>
                    <a:pt x="75917" y="0"/>
                    <a:pt x="103319" y="0"/>
                  </a:cubicBezTo>
                  <a:close/>
                </a:path>
              </a:pathLst>
            </a:custGeom>
            <a:solidFill>
              <a:srgbClr val="FDC10E"/>
            </a:solidFill>
          </p:spPr>
        </p:sp>
        <p:sp>
          <p:nvSpPr>
            <p:cNvPr id="8" name="TextBox 8"/>
            <p:cNvSpPr txBox="1"/>
            <p:nvPr/>
          </p:nvSpPr>
          <p:spPr>
            <a:xfrm>
              <a:off x="0" y="-38100"/>
              <a:ext cx="206639" cy="19657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552772" y="8592906"/>
            <a:ext cx="549677" cy="54967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9582563" y="3476976"/>
            <a:ext cx="10368808" cy="7199841"/>
          </a:xfrm>
          <a:custGeom>
            <a:avLst/>
            <a:gdLst/>
            <a:ahLst/>
            <a:cxnLst/>
            <a:rect l="l" t="t" r="r" b="b"/>
            <a:pathLst>
              <a:path w="10368808" h="7199841">
                <a:moveTo>
                  <a:pt x="0" y="0"/>
                </a:moveTo>
                <a:lnTo>
                  <a:pt x="10368808" y="0"/>
                </a:lnTo>
                <a:lnTo>
                  <a:pt x="10368808" y="7199841"/>
                </a:lnTo>
                <a:lnTo>
                  <a:pt x="0" y="7199841"/>
                </a:lnTo>
                <a:lnTo>
                  <a:pt x="0" y="0"/>
                </a:lnTo>
                <a:close/>
              </a:path>
            </a:pathLst>
          </a:custGeom>
          <a:blipFill>
            <a:blip r:embed="rId5">
              <a:alphaModFix amt="81000"/>
            </a:blip>
            <a:stretch>
              <a:fillRect/>
            </a:stretch>
          </a:blipFill>
        </p:spPr>
      </p:sp>
      <p:sp>
        <p:nvSpPr>
          <p:cNvPr id="13" name="Freeform 13"/>
          <p:cNvSpPr/>
          <p:nvPr/>
        </p:nvSpPr>
        <p:spPr>
          <a:xfrm>
            <a:off x="6556426" y="7939140"/>
            <a:ext cx="7412935" cy="5128824"/>
          </a:xfrm>
          <a:custGeom>
            <a:avLst/>
            <a:gdLst/>
            <a:ahLst/>
            <a:cxnLst/>
            <a:rect l="l" t="t" r="r" b="b"/>
            <a:pathLst>
              <a:path w="7412935" h="5128824">
                <a:moveTo>
                  <a:pt x="0" y="0"/>
                </a:moveTo>
                <a:lnTo>
                  <a:pt x="7412935" y="0"/>
                </a:lnTo>
                <a:lnTo>
                  <a:pt x="7412935" y="5128824"/>
                </a:lnTo>
                <a:lnTo>
                  <a:pt x="0" y="5128824"/>
                </a:lnTo>
                <a:lnTo>
                  <a:pt x="0" y="0"/>
                </a:lnTo>
                <a:close/>
              </a:path>
            </a:pathLst>
          </a:custGeom>
          <a:blipFill>
            <a:blip r:embed="rId6"/>
            <a:stretch>
              <a:fillRect/>
            </a:stretch>
          </a:blipFill>
        </p:spPr>
      </p:sp>
      <p:sp>
        <p:nvSpPr>
          <p:cNvPr id="14" name="AutoShape 14"/>
          <p:cNvSpPr/>
          <p:nvPr/>
        </p:nvSpPr>
        <p:spPr>
          <a:xfrm>
            <a:off x="1028700" y="7939140"/>
            <a:ext cx="6518606" cy="0"/>
          </a:xfrm>
          <a:prstGeom prst="line">
            <a:avLst/>
          </a:prstGeom>
          <a:ln w="38100" cap="flat">
            <a:solidFill>
              <a:srgbClr val="FDBB26"/>
            </a:solidFill>
            <a:prstDash val="solid"/>
            <a:headEnd type="none" w="sm" len="sm"/>
            <a:tailEnd type="triangle" w="lg" len="med"/>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4C24-DD09-3032-0998-0BED7EBF211A}"/>
              </a:ext>
            </a:extLst>
          </p:cNvPr>
          <p:cNvSpPr>
            <a:spLocks noGrp="1"/>
          </p:cNvSpPr>
          <p:nvPr>
            <p:ph type="title"/>
          </p:nvPr>
        </p:nvSpPr>
        <p:spPr>
          <a:xfrm>
            <a:off x="4572000" y="274638"/>
            <a:ext cx="7696200" cy="1143000"/>
          </a:xfrm>
        </p:spPr>
        <p:txBody>
          <a:bodyPr/>
          <a:lstStyle/>
          <a:p>
            <a:r>
              <a:rPr lang="en-US" dirty="0"/>
              <a:t>Key Terms</a:t>
            </a:r>
            <a:endParaRPr lang="en-GB" dirty="0"/>
          </a:p>
        </p:txBody>
      </p:sp>
      <p:sp>
        <p:nvSpPr>
          <p:cNvPr id="3" name="Content Placeholder 2">
            <a:extLst>
              <a:ext uri="{FF2B5EF4-FFF2-40B4-BE49-F238E27FC236}">
                <a16:creationId xmlns:a16="http://schemas.microsoft.com/office/drawing/2014/main" id="{D6169F39-B625-9EC0-9D19-35E36E3290B3}"/>
              </a:ext>
            </a:extLst>
          </p:cNvPr>
          <p:cNvSpPr>
            <a:spLocks noGrp="1"/>
          </p:cNvSpPr>
          <p:nvPr>
            <p:ph idx="1"/>
          </p:nvPr>
        </p:nvSpPr>
        <p:spPr>
          <a:xfrm>
            <a:off x="2895600" y="2552700"/>
            <a:ext cx="12496800" cy="7086600"/>
          </a:xfrm>
        </p:spPr>
        <p:txBody>
          <a:bodyPr/>
          <a:lstStyle/>
          <a:p>
            <a:r>
              <a:rPr lang="en-US" dirty="0"/>
              <a:t>Modernity Paradox</a:t>
            </a:r>
          </a:p>
          <a:p>
            <a:r>
              <a:rPr lang="en-US" dirty="0"/>
              <a:t>Efficiency Traps</a:t>
            </a:r>
          </a:p>
          <a:p>
            <a:r>
              <a:rPr lang="en-US" dirty="0"/>
              <a:t>Productivism</a:t>
            </a:r>
          </a:p>
          <a:p>
            <a:r>
              <a:rPr lang="en-US" dirty="0"/>
              <a:t>Post-productivism</a:t>
            </a:r>
          </a:p>
          <a:p>
            <a:r>
              <a:rPr lang="en-US" dirty="0"/>
              <a:t>Social market economy</a:t>
            </a:r>
          </a:p>
          <a:p>
            <a:r>
              <a:rPr lang="en-US" dirty="0"/>
              <a:t>Nationalist social economy</a:t>
            </a:r>
          </a:p>
          <a:p>
            <a:r>
              <a:rPr lang="en-US" dirty="0"/>
              <a:t>Ecological Modernization of agriculture and Green Industrialization</a:t>
            </a:r>
          </a:p>
          <a:p>
            <a:r>
              <a:rPr lang="en-US" dirty="0"/>
              <a:t>Capitalist Operations</a:t>
            </a:r>
          </a:p>
          <a:p>
            <a:r>
              <a:rPr lang="en-US" dirty="0"/>
              <a:t>Financialization</a:t>
            </a:r>
          </a:p>
          <a:p>
            <a:r>
              <a:rPr lang="en-US" dirty="0"/>
              <a:t>Feedback shut-down buttons</a:t>
            </a:r>
          </a:p>
          <a:p>
            <a:r>
              <a:rPr lang="en-US" dirty="0"/>
              <a:t>Easy Rescue</a:t>
            </a:r>
            <a:endParaRPr lang="en-GB" dirty="0"/>
          </a:p>
        </p:txBody>
      </p:sp>
      <p:grpSp>
        <p:nvGrpSpPr>
          <p:cNvPr id="7" name="Group 6">
            <a:extLst>
              <a:ext uri="{FF2B5EF4-FFF2-40B4-BE49-F238E27FC236}">
                <a16:creationId xmlns:a16="http://schemas.microsoft.com/office/drawing/2014/main" id="{568884B1-6C95-B8AA-75FF-D3BB922438CE}"/>
              </a:ext>
            </a:extLst>
          </p:cNvPr>
          <p:cNvGrpSpPr/>
          <p:nvPr/>
        </p:nvGrpSpPr>
        <p:grpSpPr>
          <a:xfrm>
            <a:off x="17259300" y="-402168"/>
            <a:ext cx="1169063" cy="10905720"/>
            <a:chOff x="0" y="0"/>
            <a:chExt cx="206639" cy="1927650"/>
          </a:xfrm>
        </p:grpSpPr>
        <p:sp>
          <p:nvSpPr>
            <p:cNvPr id="8" name="Freeform 7">
              <a:extLst>
                <a:ext uri="{FF2B5EF4-FFF2-40B4-BE49-F238E27FC236}">
                  <a16:creationId xmlns:a16="http://schemas.microsoft.com/office/drawing/2014/main" id="{67BD01D8-5521-6BE4-4232-7BD352E4D304}"/>
                </a:ext>
              </a:extLst>
            </p:cNvPr>
            <p:cNvSpPr/>
            <p:nvPr/>
          </p:nvSpPr>
          <p:spPr>
            <a:xfrm>
              <a:off x="0" y="0"/>
              <a:ext cx="206639" cy="1927650"/>
            </a:xfrm>
            <a:custGeom>
              <a:avLst/>
              <a:gdLst/>
              <a:ahLst/>
              <a:cxnLst/>
              <a:rect l="l" t="t" r="r" b="b"/>
              <a:pathLst>
                <a:path w="206639" h="1927650">
                  <a:moveTo>
                    <a:pt x="103319" y="0"/>
                  </a:moveTo>
                  <a:lnTo>
                    <a:pt x="103319" y="0"/>
                  </a:lnTo>
                  <a:cubicBezTo>
                    <a:pt x="160381" y="0"/>
                    <a:pt x="206639" y="46258"/>
                    <a:pt x="206639" y="103319"/>
                  </a:cubicBezTo>
                  <a:lnTo>
                    <a:pt x="206639" y="1824330"/>
                  </a:lnTo>
                  <a:cubicBezTo>
                    <a:pt x="206639" y="1851732"/>
                    <a:pt x="195753" y="1878012"/>
                    <a:pt x="176377" y="1897388"/>
                  </a:cubicBezTo>
                  <a:cubicBezTo>
                    <a:pt x="157001" y="1916764"/>
                    <a:pt x="130721" y="1927650"/>
                    <a:pt x="103319" y="1927650"/>
                  </a:cubicBezTo>
                  <a:lnTo>
                    <a:pt x="103319" y="1927650"/>
                  </a:lnTo>
                  <a:cubicBezTo>
                    <a:pt x="46258" y="1927650"/>
                    <a:pt x="0" y="1881392"/>
                    <a:pt x="0" y="1824330"/>
                  </a:cubicBezTo>
                  <a:lnTo>
                    <a:pt x="0" y="103319"/>
                  </a:lnTo>
                  <a:cubicBezTo>
                    <a:pt x="0" y="75917"/>
                    <a:pt x="10885" y="49638"/>
                    <a:pt x="30262" y="30262"/>
                  </a:cubicBezTo>
                  <a:cubicBezTo>
                    <a:pt x="49638" y="10885"/>
                    <a:pt x="75917" y="0"/>
                    <a:pt x="103319" y="0"/>
                  </a:cubicBezTo>
                  <a:close/>
                </a:path>
              </a:pathLst>
            </a:custGeom>
            <a:solidFill>
              <a:srgbClr val="FDC10E"/>
            </a:solidFill>
          </p:spPr>
        </p:sp>
        <p:sp>
          <p:nvSpPr>
            <p:cNvPr id="9" name="TextBox 8">
              <a:extLst>
                <a:ext uri="{FF2B5EF4-FFF2-40B4-BE49-F238E27FC236}">
                  <a16:creationId xmlns:a16="http://schemas.microsoft.com/office/drawing/2014/main" id="{17F75F17-D7D3-7CB4-6682-8CF09D275880}"/>
                </a:ext>
              </a:extLst>
            </p:cNvPr>
            <p:cNvSpPr txBox="1"/>
            <p:nvPr/>
          </p:nvSpPr>
          <p:spPr>
            <a:xfrm>
              <a:off x="0" y="-38100"/>
              <a:ext cx="206639" cy="1965750"/>
            </a:xfrm>
            <a:prstGeom prst="rect">
              <a:avLst/>
            </a:prstGeom>
          </p:spPr>
          <p:txBody>
            <a:bodyPr lIns="50800" tIns="50800" rIns="50800" bIns="50800" rtlCol="0" anchor="ctr"/>
            <a:lstStyle/>
            <a:p>
              <a:pPr algn="ctr">
                <a:lnSpc>
                  <a:spcPts val="2659"/>
                </a:lnSpc>
              </a:pPr>
              <a:endParaRPr/>
            </a:p>
          </p:txBody>
        </p:sp>
      </p:grpSp>
      <p:sp>
        <p:nvSpPr>
          <p:cNvPr id="4" name="Freeform 5">
            <a:extLst>
              <a:ext uri="{FF2B5EF4-FFF2-40B4-BE49-F238E27FC236}">
                <a16:creationId xmlns:a16="http://schemas.microsoft.com/office/drawing/2014/main" id="{AEA6D4C2-FD6F-C9E3-0D45-9FD6DF8E4FFE}"/>
              </a:ext>
            </a:extLst>
          </p:cNvPr>
          <p:cNvSpPr/>
          <p:nvPr/>
        </p:nvSpPr>
        <p:spPr>
          <a:xfrm rot="-3377211">
            <a:off x="12378315" y="-5777916"/>
            <a:ext cx="7609503" cy="8771761"/>
          </a:xfrm>
          <a:custGeom>
            <a:avLst/>
            <a:gdLst/>
            <a:ahLst/>
            <a:cxnLst/>
            <a:rect l="l" t="t" r="r" b="b"/>
            <a:pathLst>
              <a:path w="7609503" h="8771761">
                <a:moveTo>
                  <a:pt x="0" y="0"/>
                </a:moveTo>
                <a:lnTo>
                  <a:pt x="7609503" y="0"/>
                </a:lnTo>
                <a:lnTo>
                  <a:pt x="7609503" y="8771762"/>
                </a:lnTo>
                <a:lnTo>
                  <a:pt x="0" y="87717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6">
            <a:extLst>
              <a:ext uri="{FF2B5EF4-FFF2-40B4-BE49-F238E27FC236}">
                <a16:creationId xmlns:a16="http://schemas.microsoft.com/office/drawing/2014/main" id="{2388E1B3-67D7-C8A0-F582-CA804565C086}"/>
              </a:ext>
            </a:extLst>
          </p:cNvPr>
          <p:cNvGrpSpPr/>
          <p:nvPr/>
        </p:nvGrpSpPr>
        <p:grpSpPr>
          <a:xfrm>
            <a:off x="-4904270" y="-5796635"/>
            <a:ext cx="8809198" cy="8809198"/>
            <a:chOff x="0" y="0"/>
            <a:chExt cx="812800" cy="812800"/>
          </a:xfrm>
        </p:grpSpPr>
        <p:sp>
          <p:nvSpPr>
            <p:cNvPr id="6" name="Freeform 7">
              <a:extLst>
                <a:ext uri="{FF2B5EF4-FFF2-40B4-BE49-F238E27FC236}">
                  <a16:creationId xmlns:a16="http://schemas.microsoft.com/office/drawing/2014/main" id="{3B56B094-EA74-3DAF-70AA-C20FFB60511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8888" r="-38888"/>
              </a:stretch>
            </a:blipFill>
          </p:spPr>
        </p:sp>
      </p:grpSp>
    </p:spTree>
    <p:extLst>
      <p:ext uri="{BB962C8B-B14F-4D97-AF65-F5344CB8AC3E}">
        <p14:creationId xmlns:p14="http://schemas.microsoft.com/office/powerpoint/2010/main" val="984519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80264" y="1550379"/>
            <a:ext cx="9082566" cy="941688"/>
          </a:xfrm>
          <a:prstGeom prst="rect">
            <a:avLst/>
          </a:prstGeom>
        </p:spPr>
        <p:txBody>
          <a:bodyPr lIns="0" tIns="0" rIns="0" bIns="0" rtlCol="0" anchor="t">
            <a:spAutoFit/>
          </a:bodyPr>
          <a:lstStyle/>
          <a:p>
            <a:pPr marL="0" lvl="0" indent="0" algn="l">
              <a:lnSpc>
                <a:spcPts val="7167"/>
              </a:lnSpc>
            </a:pPr>
            <a:r>
              <a:rPr lang="en-US" sz="7027">
                <a:solidFill>
                  <a:srgbClr val="126A3A"/>
                </a:solidFill>
                <a:latin typeface="Open Sauce Bold"/>
                <a:ea typeface="Open Sauce Bold"/>
                <a:cs typeface="Open Sauce Bold"/>
                <a:sym typeface="Open Sauce Bold"/>
              </a:rPr>
              <a:t>Hypothesis</a:t>
            </a:r>
          </a:p>
        </p:txBody>
      </p:sp>
      <p:sp>
        <p:nvSpPr>
          <p:cNvPr id="3" name="TextBox 3"/>
          <p:cNvSpPr txBox="1"/>
          <p:nvPr/>
        </p:nvSpPr>
        <p:spPr>
          <a:xfrm>
            <a:off x="2057400" y="2862853"/>
            <a:ext cx="15379036" cy="2467535"/>
          </a:xfrm>
          <a:prstGeom prst="rect">
            <a:avLst/>
          </a:prstGeom>
        </p:spPr>
        <p:txBody>
          <a:bodyPr lIns="0" tIns="0" rIns="0" bIns="0" rtlCol="0" anchor="t">
            <a:spAutoFit/>
          </a:bodyPr>
          <a:lstStyle/>
          <a:p>
            <a:pPr marL="0" lvl="0" indent="0" algn="l">
              <a:lnSpc>
                <a:spcPts val="6646"/>
              </a:lnSpc>
            </a:pPr>
            <a:r>
              <a:rPr lang="en-US" sz="4747" dirty="0">
                <a:solidFill>
                  <a:srgbClr val="126A3A"/>
                </a:solidFill>
                <a:latin typeface="Open Sauce"/>
                <a:ea typeface="Open Sauce"/>
                <a:cs typeface="Open Sauce"/>
                <a:sym typeface="Open Sauce"/>
              </a:rPr>
              <a:t>Wheat is the latest target of a capitalist operation, with financialization as the major mechanism in the name of efficiency.</a:t>
            </a:r>
          </a:p>
        </p:txBody>
      </p:sp>
      <p:sp>
        <p:nvSpPr>
          <p:cNvPr id="4" name="TextBox 4"/>
          <p:cNvSpPr txBox="1"/>
          <p:nvPr/>
        </p:nvSpPr>
        <p:spPr>
          <a:xfrm>
            <a:off x="2057400" y="6591300"/>
            <a:ext cx="15201900" cy="2884572"/>
          </a:xfrm>
          <a:prstGeom prst="rect">
            <a:avLst/>
          </a:prstGeom>
        </p:spPr>
        <p:txBody>
          <a:bodyPr wrap="square" lIns="0" tIns="0" rIns="0" bIns="0" rtlCol="0" anchor="t">
            <a:spAutoFit/>
          </a:bodyPr>
          <a:lstStyle/>
          <a:p>
            <a:pPr algn="just">
              <a:lnSpc>
                <a:spcPts val="3751"/>
              </a:lnSpc>
            </a:pPr>
            <a:r>
              <a:rPr lang="en-US" sz="2799" dirty="0">
                <a:solidFill>
                  <a:srgbClr val="000000"/>
                </a:solidFill>
                <a:latin typeface="Open Sauce"/>
                <a:ea typeface="Open Sauce"/>
                <a:cs typeface="Open Sauce"/>
                <a:sym typeface="Open Sauce"/>
              </a:rPr>
              <a:t>F</a:t>
            </a:r>
            <a:r>
              <a:rPr lang="en-US" sz="2799" dirty="0">
                <a:solidFill>
                  <a:srgbClr val="FDBB26"/>
                </a:solidFill>
                <a:latin typeface="Open Sauce Bold"/>
                <a:ea typeface="Open Sauce Bold"/>
                <a:cs typeface="Open Sauce Bold"/>
                <a:sym typeface="Open Sauce Bold"/>
              </a:rPr>
              <a:t>inancialization</a:t>
            </a:r>
            <a:r>
              <a:rPr lang="en-US" sz="2799" dirty="0">
                <a:solidFill>
                  <a:srgbClr val="000000"/>
                </a:solidFill>
                <a:latin typeface="Open Sauce"/>
                <a:ea typeface="Open Sauce"/>
                <a:cs typeface="Open Sauce"/>
                <a:sym typeface="Open Sauce"/>
              </a:rPr>
              <a:t> can takes a perverse form, </a:t>
            </a:r>
            <a:r>
              <a:rPr lang="en-US" sz="2799" dirty="0">
                <a:solidFill>
                  <a:srgbClr val="FDC10E"/>
                </a:solidFill>
                <a:latin typeface="Open Sauce Bold"/>
                <a:ea typeface="Open Sauce Bold"/>
                <a:cs typeface="Open Sauce Bold"/>
                <a:sym typeface="Open Sauce Bold"/>
              </a:rPr>
              <a:t>depending on the nature of the drivers that facilitate the financialization</a:t>
            </a:r>
            <a:r>
              <a:rPr lang="en-US" sz="2799" dirty="0">
                <a:solidFill>
                  <a:srgbClr val="000000"/>
                </a:solidFill>
                <a:latin typeface="Open Sauce"/>
                <a:ea typeface="Open Sauce"/>
                <a:cs typeface="Open Sauce"/>
                <a:sym typeface="Open Sauce"/>
              </a:rPr>
              <a:t> and its diffusion. There is a need of a </a:t>
            </a:r>
            <a:r>
              <a:rPr lang="en-US" sz="2799" dirty="0">
                <a:solidFill>
                  <a:srgbClr val="FDC10E"/>
                </a:solidFill>
                <a:latin typeface="Open Sauce Bold"/>
                <a:ea typeface="Open Sauce Bold"/>
                <a:cs typeface="Open Sauce Bold"/>
                <a:sym typeface="Open Sauce Bold"/>
              </a:rPr>
              <a:t>new consensus</a:t>
            </a:r>
            <a:r>
              <a:rPr lang="en-US" sz="2799" dirty="0">
                <a:solidFill>
                  <a:srgbClr val="000000"/>
                </a:solidFill>
                <a:latin typeface="Open Sauce"/>
                <a:ea typeface="Open Sauce"/>
                <a:cs typeface="Open Sauce"/>
                <a:sym typeface="Open Sauce"/>
              </a:rPr>
              <a:t> on the [1] nature of unique internal challenges faced by the social world of wheat in Pakistan, [2] nature of combined, effects of </a:t>
            </a:r>
            <a:r>
              <a:rPr lang="en-US" sz="2799" dirty="0">
                <a:solidFill>
                  <a:srgbClr val="FDC10E"/>
                </a:solidFill>
                <a:latin typeface="Open Sauce Bold"/>
                <a:ea typeface="Open Sauce Bold"/>
                <a:cs typeface="Open Sauce Bold"/>
                <a:sym typeface="Open Sauce Bold"/>
              </a:rPr>
              <a:t>financialization, digitalization and globalization, [3] nature of </a:t>
            </a:r>
            <a:r>
              <a:rPr lang="en-US" sz="2799" dirty="0">
                <a:solidFill>
                  <a:srgbClr val="000000"/>
                </a:solidFill>
                <a:latin typeface="Open Sauce"/>
                <a:ea typeface="Open Sauce"/>
                <a:cs typeface="Open Sauce"/>
                <a:sym typeface="Open Sauce"/>
              </a:rPr>
              <a:t>‘real’ Green Revolution that Pakistan needs and [4] nature of Social Politics needed to restore value to the lands and people of Pakistan.</a:t>
            </a:r>
          </a:p>
        </p:txBody>
      </p:sp>
      <p:grpSp>
        <p:nvGrpSpPr>
          <p:cNvPr id="5" name="Group 5"/>
          <p:cNvGrpSpPr/>
          <p:nvPr/>
        </p:nvGrpSpPr>
        <p:grpSpPr>
          <a:xfrm>
            <a:off x="0" y="-309360"/>
            <a:ext cx="1169063" cy="11374746"/>
            <a:chOff x="0" y="0"/>
            <a:chExt cx="206639" cy="2010553"/>
          </a:xfrm>
        </p:grpSpPr>
        <p:sp>
          <p:nvSpPr>
            <p:cNvPr id="6" name="Freeform 6"/>
            <p:cNvSpPr/>
            <p:nvPr/>
          </p:nvSpPr>
          <p:spPr>
            <a:xfrm>
              <a:off x="0" y="0"/>
              <a:ext cx="206639" cy="2010553"/>
            </a:xfrm>
            <a:custGeom>
              <a:avLst/>
              <a:gdLst/>
              <a:ahLst/>
              <a:cxnLst/>
              <a:rect l="l" t="t" r="r" b="b"/>
              <a:pathLst>
                <a:path w="206639" h="2010553">
                  <a:moveTo>
                    <a:pt x="103319" y="0"/>
                  </a:moveTo>
                  <a:lnTo>
                    <a:pt x="103319" y="0"/>
                  </a:lnTo>
                  <a:cubicBezTo>
                    <a:pt x="160381" y="0"/>
                    <a:pt x="206639" y="46258"/>
                    <a:pt x="206639" y="103319"/>
                  </a:cubicBezTo>
                  <a:lnTo>
                    <a:pt x="206639" y="1907233"/>
                  </a:lnTo>
                  <a:cubicBezTo>
                    <a:pt x="206639" y="1934635"/>
                    <a:pt x="195753" y="1960915"/>
                    <a:pt x="176377" y="1980291"/>
                  </a:cubicBezTo>
                  <a:cubicBezTo>
                    <a:pt x="157001" y="1999667"/>
                    <a:pt x="130721" y="2010553"/>
                    <a:pt x="103319" y="2010553"/>
                  </a:cubicBezTo>
                  <a:lnTo>
                    <a:pt x="103319" y="2010553"/>
                  </a:lnTo>
                  <a:cubicBezTo>
                    <a:pt x="75917" y="2010553"/>
                    <a:pt x="49638" y="1999667"/>
                    <a:pt x="30262" y="1980291"/>
                  </a:cubicBezTo>
                  <a:cubicBezTo>
                    <a:pt x="10885" y="1960915"/>
                    <a:pt x="0" y="1934635"/>
                    <a:pt x="0" y="1907233"/>
                  </a:cubicBezTo>
                  <a:lnTo>
                    <a:pt x="0" y="103319"/>
                  </a:lnTo>
                  <a:cubicBezTo>
                    <a:pt x="0" y="75917"/>
                    <a:pt x="10885" y="49638"/>
                    <a:pt x="30262" y="30262"/>
                  </a:cubicBezTo>
                  <a:cubicBezTo>
                    <a:pt x="49638" y="10885"/>
                    <a:pt x="75917" y="0"/>
                    <a:pt x="103319" y="0"/>
                  </a:cubicBezTo>
                  <a:close/>
                </a:path>
              </a:pathLst>
            </a:custGeom>
            <a:solidFill>
              <a:srgbClr val="FDC10E"/>
            </a:solidFill>
          </p:spPr>
        </p:sp>
        <p:sp>
          <p:nvSpPr>
            <p:cNvPr id="7" name="TextBox 7"/>
            <p:cNvSpPr txBox="1"/>
            <p:nvPr/>
          </p:nvSpPr>
          <p:spPr>
            <a:xfrm>
              <a:off x="0" y="-38100"/>
              <a:ext cx="206639" cy="2048653"/>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20424" y="742993"/>
            <a:ext cx="11474601" cy="700441"/>
          </a:xfrm>
          <a:prstGeom prst="rect">
            <a:avLst/>
          </a:prstGeom>
        </p:spPr>
        <p:txBody>
          <a:bodyPr lIns="0" tIns="0" rIns="0" bIns="0" rtlCol="0" anchor="t">
            <a:spAutoFit/>
          </a:bodyPr>
          <a:lstStyle/>
          <a:p>
            <a:pPr marL="0" lvl="0" indent="0" algn="l">
              <a:lnSpc>
                <a:spcPts val="5331"/>
              </a:lnSpc>
            </a:pPr>
            <a:r>
              <a:rPr lang="en-US" sz="5227">
                <a:solidFill>
                  <a:srgbClr val="126A3A"/>
                </a:solidFill>
                <a:latin typeface="Open Sauce Bold"/>
                <a:ea typeface="Open Sauce Bold"/>
                <a:cs typeface="Open Sauce Bold"/>
                <a:sym typeface="Open Sauce Bold"/>
              </a:rPr>
              <a:t>Financialization of Wheat Market</a:t>
            </a:r>
          </a:p>
        </p:txBody>
      </p:sp>
      <p:sp>
        <p:nvSpPr>
          <p:cNvPr id="3" name="Freeform 3"/>
          <p:cNvSpPr/>
          <p:nvPr/>
        </p:nvSpPr>
        <p:spPr>
          <a:xfrm rot="-3377211">
            <a:off x="12483867" y="-3929185"/>
            <a:ext cx="7609503" cy="8771761"/>
          </a:xfrm>
          <a:custGeom>
            <a:avLst/>
            <a:gdLst/>
            <a:ahLst/>
            <a:cxnLst/>
            <a:rect l="l" t="t" r="r" b="b"/>
            <a:pathLst>
              <a:path w="7609503" h="8771761">
                <a:moveTo>
                  <a:pt x="0" y="0"/>
                </a:moveTo>
                <a:lnTo>
                  <a:pt x="7609503" y="0"/>
                </a:lnTo>
                <a:lnTo>
                  <a:pt x="7609503" y="8771761"/>
                </a:lnTo>
                <a:lnTo>
                  <a:pt x="0" y="8771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2932918" y="1426554"/>
            <a:ext cx="412981" cy="412767"/>
          </a:xfrm>
          <a:custGeom>
            <a:avLst/>
            <a:gdLst/>
            <a:ahLst/>
            <a:cxnLst/>
            <a:rect l="l" t="t" r="r" b="b"/>
            <a:pathLst>
              <a:path w="412981" h="412767">
                <a:moveTo>
                  <a:pt x="0" y="0"/>
                </a:moveTo>
                <a:lnTo>
                  <a:pt x="412981" y="0"/>
                </a:lnTo>
                <a:lnTo>
                  <a:pt x="412981" y="412767"/>
                </a:lnTo>
                <a:lnTo>
                  <a:pt x="0" y="412767"/>
                </a:lnTo>
                <a:lnTo>
                  <a:pt x="0" y="0"/>
                </a:lnTo>
                <a:close/>
              </a:path>
            </a:pathLst>
          </a:custGeom>
          <a:blipFill>
            <a:blip r:embed="rId4">
              <a:extLst>
                <a:ext uri="{96DAC541-7B7A-43D3-8B79-37D633B846F1}">
                  <asvg:svgBlip xmlns:asvg="http://schemas.microsoft.com/office/drawing/2016/SVG/main" r:embed="rId5"/>
                </a:ext>
              </a:extLst>
            </a:blip>
            <a:stretch>
              <a:fillRect r="-760962" b="-761408"/>
            </a:stretch>
          </a:blipFill>
        </p:spPr>
      </p:sp>
      <p:grpSp>
        <p:nvGrpSpPr>
          <p:cNvPr id="5" name="Group 5"/>
          <p:cNvGrpSpPr/>
          <p:nvPr/>
        </p:nvGrpSpPr>
        <p:grpSpPr>
          <a:xfrm>
            <a:off x="1340343" y="6055908"/>
            <a:ext cx="652599" cy="4296285"/>
            <a:chOff x="0" y="0"/>
            <a:chExt cx="870132" cy="5728380"/>
          </a:xfrm>
        </p:grpSpPr>
        <p:sp>
          <p:nvSpPr>
            <p:cNvPr id="6" name="AutoShape 6"/>
            <p:cNvSpPr/>
            <p:nvPr/>
          </p:nvSpPr>
          <p:spPr>
            <a:xfrm>
              <a:off x="435066" y="0"/>
              <a:ext cx="0" cy="5728380"/>
            </a:xfrm>
            <a:prstGeom prst="line">
              <a:avLst/>
            </a:prstGeom>
            <a:ln w="50800" cap="flat">
              <a:solidFill>
                <a:srgbClr val="1F9139"/>
              </a:solidFill>
              <a:prstDash val="solid"/>
              <a:headEnd type="none" w="sm" len="sm"/>
              <a:tailEnd type="none" w="sm" len="sm"/>
            </a:ln>
          </p:spPr>
        </p:sp>
        <p:grpSp>
          <p:nvGrpSpPr>
            <p:cNvPr id="7" name="Group 7"/>
            <p:cNvGrpSpPr/>
            <p:nvPr/>
          </p:nvGrpSpPr>
          <p:grpSpPr>
            <a:xfrm>
              <a:off x="0" y="454479"/>
              <a:ext cx="870132" cy="87013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47625" cap="sq">
                <a:solidFill>
                  <a:srgbClr val="FFFFFF"/>
                </a:solidFill>
                <a:prstDash val="solid"/>
                <a:miter/>
              </a:ln>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0" name="Freeform 10"/>
            <p:cNvSpPr/>
            <p:nvPr/>
          </p:nvSpPr>
          <p:spPr>
            <a:xfrm>
              <a:off x="171357" y="613410"/>
              <a:ext cx="527418" cy="552270"/>
            </a:xfrm>
            <a:custGeom>
              <a:avLst/>
              <a:gdLst/>
              <a:ahLst/>
              <a:cxnLst/>
              <a:rect l="l" t="t" r="r" b="b"/>
              <a:pathLst>
                <a:path w="527418" h="552270">
                  <a:moveTo>
                    <a:pt x="0" y="0"/>
                  </a:moveTo>
                  <a:lnTo>
                    <a:pt x="527418" y="0"/>
                  </a:lnTo>
                  <a:lnTo>
                    <a:pt x="527418" y="552269"/>
                  </a:lnTo>
                  <a:lnTo>
                    <a:pt x="0" y="5522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1" name="TextBox 11"/>
          <p:cNvSpPr txBox="1"/>
          <p:nvPr/>
        </p:nvSpPr>
        <p:spPr>
          <a:xfrm>
            <a:off x="1120424" y="1491060"/>
            <a:ext cx="7875434" cy="439174"/>
          </a:xfrm>
          <a:prstGeom prst="rect">
            <a:avLst/>
          </a:prstGeom>
        </p:spPr>
        <p:txBody>
          <a:bodyPr lIns="0" tIns="0" rIns="0" bIns="0" rtlCol="0" anchor="t">
            <a:spAutoFit/>
          </a:bodyPr>
          <a:lstStyle/>
          <a:p>
            <a:pPr marL="0" lvl="0" indent="0" algn="l">
              <a:lnSpc>
                <a:spcPts val="3259"/>
              </a:lnSpc>
            </a:pPr>
            <a:r>
              <a:rPr lang="en-US" sz="3195">
                <a:solidFill>
                  <a:srgbClr val="126A3A"/>
                </a:solidFill>
                <a:latin typeface="Open Sauce Italics"/>
                <a:ea typeface="Open Sauce Italics"/>
                <a:cs typeface="Open Sauce Italics"/>
                <a:sym typeface="Open Sauce Italics"/>
              </a:rPr>
              <a:t>Drivers of Financialization</a:t>
            </a:r>
            <a:r>
              <a:rPr lang="en-US" sz="3195">
                <a:solidFill>
                  <a:srgbClr val="126A3A"/>
                </a:solidFill>
                <a:latin typeface="Open Sauce"/>
                <a:ea typeface="Open Sauce"/>
                <a:cs typeface="Open Sauce"/>
                <a:sym typeface="Open Sauce"/>
              </a:rPr>
              <a:t> </a:t>
            </a:r>
          </a:p>
        </p:txBody>
      </p:sp>
      <p:grpSp>
        <p:nvGrpSpPr>
          <p:cNvPr id="12" name="Group 12"/>
          <p:cNvGrpSpPr/>
          <p:nvPr/>
        </p:nvGrpSpPr>
        <p:grpSpPr>
          <a:xfrm>
            <a:off x="7600950" y="4218673"/>
            <a:ext cx="3086100" cy="1303020"/>
            <a:chOff x="0" y="0"/>
            <a:chExt cx="4114800" cy="1737360"/>
          </a:xfrm>
        </p:grpSpPr>
        <p:grpSp>
          <p:nvGrpSpPr>
            <p:cNvPr id="13" name="Group 13"/>
            <p:cNvGrpSpPr/>
            <p:nvPr/>
          </p:nvGrpSpPr>
          <p:grpSpPr>
            <a:xfrm>
              <a:off x="0" y="0"/>
              <a:ext cx="4114800" cy="1737360"/>
              <a:chOff x="0" y="0"/>
              <a:chExt cx="812800" cy="343182"/>
            </a:xfrm>
          </p:grpSpPr>
          <p:sp>
            <p:nvSpPr>
              <p:cNvPr id="14" name="Freeform 14"/>
              <p:cNvSpPr/>
              <p:nvPr/>
            </p:nvSpPr>
            <p:spPr>
              <a:xfrm>
                <a:off x="0" y="0"/>
                <a:ext cx="812800" cy="343182"/>
              </a:xfrm>
              <a:custGeom>
                <a:avLst/>
                <a:gdLst/>
                <a:ahLst/>
                <a:cxnLst/>
                <a:rect l="l" t="t" r="r" b="b"/>
                <a:pathLst>
                  <a:path w="812800" h="343182">
                    <a:moveTo>
                      <a:pt x="127941" y="0"/>
                    </a:moveTo>
                    <a:lnTo>
                      <a:pt x="684859" y="0"/>
                    </a:lnTo>
                    <a:cubicBezTo>
                      <a:pt x="718791" y="0"/>
                      <a:pt x="751333" y="13479"/>
                      <a:pt x="775327" y="37473"/>
                    </a:cubicBezTo>
                    <a:cubicBezTo>
                      <a:pt x="799321" y="61467"/>
                      <a:pt x="812800" y="94009"/>
                      <a:pt x="812800" y="127941"/>
                    </a:cubicBezTo>
                    <a:lnTo>
                      <a:pt x="812800" y="215241"/>
                    </a:lnTo>
                    <a:cubicBezTo>
                      <a:pt x="812800" y="249173"/>
                      <a:pt x="799321" y="281716"/>
                      <a:pt x="775327" y="305709"/>
                    </a:cubicBezTo>
                    <a:cubicBezTo>
                      <a:pt x="751333" y="329703"/>
                      <a:pt x="718791" y="343182"/>
                      <a:pt x="684859" y="343182"/>
                    </a:cubicBezTo>
                    <a:lnTo>
                      <a:pt x="127941" y="343182"/>
                    </a:lnTo>
                    <a:cubicBezTo>
                      <a:pt x="94009" y="343182"/>
                      <a:pt x="61467" y="329703"/>
                      <a:pt x="37473" y="305709"/>
                    </a:cubicBezTo>
                    <a:cubicBezTo>
                      <a:pt x="13479" y="281716"/>
                      <a:pt x="0" y="249173"/>
                      <a:pt x="0" y="215241"/>
                    </a:cubicBezTo>
                    <a:lnTo>
                      <a:pt x="0" y="127941"/>
                    </a:lnTo>
                    <a:cubicBezTo>
                      <a:pt x="0" y="94009"/>
                      <a:pt x="13479" y="61467"/>
                      <a:pt x="37473" y="37473"/>
                    </a:cubicBezTo>
                    <a:cubicBezTo>
                      <a:pt x="61467" y="13479"/>
                      <a:pt x="94009" y="0"/>
                      <a:pt x="127941" y="0"/>
                    </a:cubicBezTo>
                    <a:close/>
                  </a:path>
                </a:pathLst>
              </a:custGeom>
              <a:solidFill>
                <a:srgbClr val="1F9139"/>
              </a:solidFill>
            </p:spPr>
          </p:sp>
          <p:sp>
            <p:nvSpPr>
              <p:cNvPr id="15" name="TextBox 15"/>
              <p:cNvSpPr txBox="1"/>
              <p:nvPr/>
            </p:nvSpPr>
            <p:spPr>
              <a:xfrm>
                <a:off x="0" y="38100"/>
                <a:ext cx="812800" cy="305082"/>
              </a:xfrm>
              <a:prstGeom prst="rect">
                <a:avLst/>
              </a:prstGeom>
            </p:spPr>
            <p:txBody>
              <a:bodyPr lIns="50800" tIns="50800" rIns="50800" bIns="50800" rtlCol="0" anchor="ctr"/>
              <a:lstStyle/>
              <a:p>
                <a:pPr algn="ctr">
                  <a:lnSpc>
                    <a:spcPts val="1871"/>
                  </a:lnSpc>
                </a:pPr>
                <a:endParaRPr/>
              </a:p>
            </p:txBody>
          </p:sp>
        </p:grpSp>
        <p:sp>
          <p:nvSpPr>
            <p:cNvPr id="16" name="TextBox 16"/>
            <p:cNvSpPr txBox="1"/>
            <p:nvPr/>
          </p:nvSpPr>
          <p:spPr>
            <a:xfrm>
              <a:off x="243840" y="438749"/>
              <a:ext cx="3627120" cy="917013"/>
            </a:xfrm>
            <a:prstGeom prst="rect">
              <a:avLst/>
            </a:prstGeom>
          </p:spPr>
          <p:txBody>
            <a:bodyPr lIns="0" tIns="0" rIns="0" bIns="0" rtlCol="0" anchor="t">
              <a:spAutoFit/>
            </a:bodyPr>
            <a:lstStyle/>
            <a:p>
              <a:pPr algn="ctr">
                <a:lnSpc>
                  <a:spcPts val="2679"/>
                </a:lnSpc>
                <a:spcBef>
                  <a:spcPct val="0"/>
                </a:spcBef>
              </a:pPr>
              <a:r>
                <a:rPr lang="en-US" sz="2653">
                  <a:solidFill>
                    <a:srgbClr val="FFFFFF"/>
                  </a:solidFill>
                  <a:latin typeface="Open Sauce Bold"/>
                  <a:ea typeface="Open Sauce Bold"/>
                  <a:cs typeface="Open Sauce Bold"/>
                  <a:sym typeface="Open Sauce Bold"/>
                </a:rPr>
                <a:t>Drivers of Financialization </a:t>
              </a:r>
            </a:p>
          </p:txBody>
        </p:sp>
      </p:grpSp>
      <p:grpSp>
        <p:nvGrpSpPr>
          <p:cNvPr id="17" name="Group 17"/>
          <p:cNvGrpSpPr/>
          <p:nvPr/>
        </p:nvGrpSpPr>
        <p:grpSpPr>
          <a:xfrm>
            <a:off x="10528554" y="2959393"/>
            <a:ext cx="3086100" cy="1303020"/>
            <a:chOff x="0" y="0"/>
            <a:chExt cx="4114800" cy="1737360"/>
          </a:xfrm>
        </p:grpSpPr>
        <p:grpSp>
          <p:nvGrpSpPr>
            <p:cNvPr id="18" name="Group 18"/>
            <p:cNvGrpSpPr/>
            <p:nvPr/>
          </p:nvGrpSpPr>
          <p:grpSpPr>
            <a:xfrm>
              <a:off x="0" y="0"/>
              <a:ext cx="4114800" cy="1737360"/>
              <a:chOff x="0" y="0"/>
              <a:chExt cx="812800" cy="343182"/>
            </a:xfrm>
          </p:grpSpPr>
          <p:sp>
            <p:nvSpPr>
              <p:cNvPr id="19" name="Freeform 19"/>
              <p:cNvSpPr/>
              <p:nvPr/>
            </p:nvSpPr>
            <p:spPr>
              <a:xfrm>
                <a:off x="0" y="0"/>
                <a:ext cx="812800" cy="343182"/>
              </a:xfrm>
              <a:custGeom>
                <a:avLst/>
                <a:gdLst/>
                <a:ahLst/>
                <a:cxnLst/>
                <a:rect l="l" t="t" r="r" b="b"/>
                <a:pathLst>
                  <a:path w="812800" h="343182">
                    <a:moveTo>
                      <a:pt x="127941" y="0"/>
                    </a:moveTo>
                    <a:lnTo>
                      <a:pt x="684859" y="0"/>
                    </a:lnTo>
                    <a:cubicBezTo>
                      <a:pt x="718791" y="0"/>
                      <a:pt x="751333" y="13479"/>
                      <a:pt x="775327" y="37473"/>
                    </a:cubicBezTo>
                    <a:cubicBezTo>
                      <a:pt x="799321" y="61467"/>
                      <a:pt x="812800" y="94009"/>
                      <a:pt x="812800" y="127941"/>
                    </a:cubicBezTo>
                    <a:lnTo>
                      <a:pt x="812800" y="215241"/>
                    </a:lnTo>
                    <a:cubicBezTo>
                      <a:pt x="812800" y="249173"/>
                      <a:pt x="799321" y="281716"/>
                      <a:pt x="775327" y="305709"/>
                    </a:cubicBezTo>
                    <a:cubicBezTo>
                      <a:pt x="751333" y="329703"/>
                      <a:pt x="718791" y="343182"/>
                      <a:pt x="684859" y="343182"/>
                    </a:cubicBezTo>
                    <a:lnTo>
                      <a:pt x="127941" y="343182"/>
                    </a:lnTo>
                    <a:cubicBezTo>
                      <a:pt x="94009" y="343182"/>
                      <a:pt x="61467" y="329703"/>
                      <a:pt x="37473" y="305709"/>
                    </a:cubicBezTo>
                    <a:cubicBezTo>
                      <a:pt x="13479" y="281716"/>
                      <a:pt x="0" y="249173"/>
                      <a:pt x="0" y="215241"/>
                    </a:cubicBezTo>
                    <a:lnTo>
                      <a:pt x="0" y="127941"/>
                    </a:lnTo>
                    <a:cubicBezTo>
                      <a:pt x="0" y="94009"/>
                      <a:pt x="13479" y="61467"/>
                      <a:pt x="37473" y="37473"/>
                    </a:cubicBezTo>
                    <a:cubicBezTo>
                      <a:pt x="61467" y="13479"/>
                      <a:pt x="94009" y="0"/>
                      <a:pt x="127941" y="0"/>
                    </a:cubicBezTo>
                    <a:close/>
                  </a:path>
                </a:pathLst>
              </a:custGeom>
              <a:solidFill>
                <a:srgbClr val="FF3131"/>
              </a:solidFill>
            </p:spPr>
          </p:sp>
          <p:sp>
            <p:nvSpPr>
              <p:cNvPr id="20" name="TextBox 20"/>
              <p:cNvSpPr txBox="1"/>
              <p:nvPr/>
            </p:nvSpPr>
            <p:spPr>
              <a:xfrm>
                <a:off x="0" y="38100"/>
                <a:ext cx="812800" cy="305082"/>
              </a:xfrm>
              <a:prstGeom prst="rect">
                <a:avLst/>
              </a:prstGeom>
            </p:spPr>
            <p:txBody>
              <a:bodyPr lIns="50800" tIns="50800" rIns="50800" bIns="50800" rtlCol="0" anchor="ctr"/>
              <a:lstStyle/>
              <a:p>
                <a:pPr algn="ctr">
                  <a:lnSpc>
                    <a:spcPts val="1871"/>
                  </a:lnSpc>
                </a:pPr>
                <a:endParaRPr/>
              </a:p>
            </p:txBody>
          </p:sp>
        </p:grpSp>
        <p:sp>
          <p:nvSpPr>
            <p:cNvPr id="21" name="TextBox 21"/>
            <p:cNvSpPr txBox="1"/>
            <p:nvPr/>
          </p:nvSpPr>
          <p:spPr>
            <a:xfrm>
              <a:off x="243840" y="438749"/>
              <a:ext cx="3627120" cy="917013"/>
            </a:xfrm>
            <a:prstGeom prst="rect">
              <a:avLst/>
            </a:prstGeom>
          </p:spPr>
          <p:txBody>
            <a:bodyPr lIns="0" tIns="0" rIns="0" bIns="0" rtlCol="0" anchor="t">
              <a:spAutoFit/>
            </a:bodyPr>
            <a:lstStyle/>
            <a:p>
              <a:pPr algn="ctr">
                <a:lnSpc>
                  <a:spcPts val="2679"/>
                </a:lnSpc>
                <a:spcBef>
                  <a:spcPct val="0"/>
                </a:spcBef>
              </a:pPr>
              <a:r>
                <a:rPr lang="en-US" sz="2653">
                  <a:solidFill>
                    <a:srgbClr val="FFFFFF"/>
                  </a:solidFill>
                  <a:latin typeface="Open Sauce Bold"/>
                  <a:ea typeface="Open Sauce Bold"/>
                  <a:cs typeface="Open Sauce Bold"/>
                  <a:sym typeface="Open Sauce Bold"/>
                </a:rPr>
                <a:t>Market Efficiency</a:t>
              </a:r>
            </a:p>
          </p:txBody>
        </p:sp>
      </p:grpSp>
      <p:grpSp>
        <p:nvGrpSpPr>
          <p:cNvPr id="22" name="Group 22"/>
          <p:cNvGrpSpPr/>
          <p:nvPr/>
        </p:nvGrpSpPr>
        <p:grpSpPr>
          <a:xfrm>
            <a:off x="11191748" y="5521693"/>
            <a:ext cx="3086100" cy="969719"/>
            <a:chOff x="0" y="0"/>
            <a:chExt cx="4114800" cy="1292959"/>
          </a:xfrm>
        </p:grpSpPr>
        <p:grpSp>
          <p:nvGrpSpPr>
            <p:cNvPr id="23" name="Group 23"/>
            <p:cNvGrpSpPr/>
            <p:nvPr/>
          </p:nvGrpSpPr>
          <p:grpSpPr>
            <a:xfrm>
              <a:off x="0" y="0"/>
              <a:ext cx="4114800" cy="1292959"/>
              <a:chOff x="0" y="0"/>
              <a:chExt cx="812800" cy="255399"/>
            </a:xfrm>
          </p:grpSpPr>
          <p:sp>
            <p:nvSpPr>
              <p:cNvPr id="24" name="Freeform 24"/>
              <p:cNvSpPr/>
              <p:nvPr/>
            </p:nvSpPr>
            <p:spPr>
              <a:xfrm>
                <a:off x="0" y="0"/>
                <a:ext cx="812800" cy="255399"/>
              </a:xfrm>
              <a:custGeom>
                <a:avLst/>
                <a:gdLst/>
                <a:ahLst/>
                <a:cxnLst/>
                <a:rect l="l" t="t" r="r" b="b"/>
                <a:pathLst>
                  <a:path w="812800" h="255399">
                    <a:moveTo>
                      <a:pt x="127700" y="0"/>
                    </a:moveTo>
                    <a:lnTo>
                      <a:pt x="685100" y="0"/>
                    </a:lnTo>
                    <a:cubicBezTo>
                      <a:pt x="718968" y="0"/>
                      <a:pt x="751449" y="13454"/>
                      <a:pt x="775398" y="37402"/>
                    </a:cubicBezTo>
                    <a:cubicBezTo>
                      <a:pt x="799346" y="61351"/>
                      <a:pt x="812800" y="93832"/>
                      <a:pt x="812800" y="127700"/>
                    </a:cubicBezTo>
                    <a:lnTo>
                      <a:pt x="812800" y="127700"/>
                    </a:lnTo>
                    <a:cubicBezTo>
                      <a:pt x="812800" y="198226"/>
                      <a:pt x="755627" y="255399"/>
                      <a:pt x="685100" y="255399"/>
                    </a:cubicBezTo>
                    <a:lnTo>
                      <a:pt x="127700" y="255399"/>
                    </a:lnTo>
                    <a:cubicBezTo>
                      <a:pt x="93832" y="255399"/>
                      <a:pt x="61351" y="241945"/>
                      <a:pt x="37402" y="217997"/>
                    </a:cubicBezTo>
                    <a:cubicBezTo>
                      <a:pt x="13454" y="194049"/>
                      <a:pt x="0" y="161568"/>
                      <a:pt x="0" y="127700"/>
                    </a:cubicBezTo>
                    <a:lnTo>
                      <a:pt x="0" y="127700"/>
                    </a:lnTo>
                    <a:cubicBezTo>
                      <a:pt x="0" y="93832"/>
                      <a:pt x="13454" y="61351"/>
                      <a:pt x="37402" y="37402"/>
                    </a:cubicBezTo>
                    <a:cubicBezTo>
                      <a:pt x="61351" y="13454"/>
                      <a:pt x="93832" y="0"/>
                      <a:pt x="127700" y="0"/>
                    </a:cubicBezTo>
                    <a:close/>
                  </a:path>
                </a:pathLst>
              </a:custGeom>
              <a:solidFill>
                <a:srgbClr val="FF3131"/>
              </a:solidFill>
            </p:spPr>
          </p:sp>
          <p:sp>
            <p:nvSpPr>
              <p:cNvPr id="25" name="TextBox 25"/>
              <p:cNvSpPr txBox="1"/>
              <p:nvPr/>
            </p:nvSpPr>
            <p:spPr>
              <a:xfrm>
                <a:off x="0" y="38100"/>
                <a:ext cx="812800" cy="217299"/>
              </a:xfrm>
              <a:prstGeom prst="rect">
                <a:avLst/>
              </a:prstGeom>
            </p:spPr>
            <p:txBody>
              <a:bodyPr lIns="50800" tIns="50800" rIns="50800" bIns="50800" rtlCol="0" anchor="ctr"/>
              <a:lstStyle/>
              <a:p>
                <a:pPr algn="ctr">
                  <a:lnSpc>
                    <a:spcPts val="1871"/>
                  </a:lnSpc>
                </a:pPr>
                <a:endParaRPr/>
              </a:p>
            </p:txBody>
          </p:sp>
        </p:grpSp>
        <p:sp>
          <p:nvSpPr>
            <p:cNvPr id="26" name="TextBox 26"/>
            <p:cNvSpPr txBox="1"/>
            <p:nvPr/>
          </p:nvSpPr>
          <p:spPr>
            <a:xfrm>
              <a:off x="243840" y="438749"/>
              <a:ext cx="3627120" cy="472612"/>
            </a:xfrm>
            <a:prstGeom prst="rect">
              <a:avLst/>
            </a:prstGeom>
          </p:spPr>
          <p:txBody>
            <a:bodyPr lIns="0" tIns="0" rIns="0" bIns="0" rtlCol="0" anchor="t">
              <a:spAutoFit/>
            </a:bodyPr>
            <a:lstStyle/>
            <a:p>
              <a:pPr algn="ctr">
                <a:lnSpc>
                  <a:spcPts val="2679"/>
                </a:lnSpc>
                <a:spcBef>
                  <a:spcPct val="0"/>
                </a:spcBef>
              </a:pPr>
              <a:r>
                <a:rPr lang="en-US" sz="2653">
                  <a:solidFill>
                    <a:srgbClr val="FFFFFF"/>
                  </a:solidFill>
                  <a:latin typeface="Open Sauce Bold"/>
                  <a:ea typeface="Open Sauce Bold"/>
                  <a:cs typeface="Open Sauce Bold"/>
                  <a:sym typeface="Open Sauce Bold"/>
                </a:rPr>
                <a:t>Pice Gouging</a:t>
              </a:r>
            </a:p>
          </p:txBody>
        </p:sp>
      </p:grpSp>
      <p:grpSp>
        <p:nvGrpSpPr>
          <p:cNvPr id="27" name="Group 27"/>
          <p:cNvGrpSpPr/>
          <p:nvPr/>
        </p:nvGrpSpPr>
        <p:grpSpPr>
          <a:xfrm>
            <a:off x="7600950" y="7084608"/>
            <a:ext cx="3086100" cy="1303020"/>
            <a:chOff x="0" y="0"/>
            <a:chExt cx="4114800" cy="1737360"/>
          </a:xfrm>
        </p:grpSpPr>
        <p:grpSp>
          <p:nvGrpSpPr>
            <p:cNvPr id="28" name="Group 28"/>
            <p:cNvGrpSpPr/>
            <p:nvPr/>
          </p:nvGrpSpPr>
          <p:grpSpPr>
            <a:xfrm>
              <a:off x="0" y="0"/>
              <a:ext cx="4114800" cy="1737360"/>
              <a:chOff x="0" y="0"/>
              <a:chExt cx="812800" cy="343182"/>
            </a:xfrm>
          </p:grpSpPr>
          <p:sp>
            <p:nvSpPr>
              <p:cNvPr id="29" name="Freeform 29"/>
              <p:cNvSpPr/>
              <p:nvPr/>
            </p:nvSpPr>
            <p:spPr>
              <a:xfrm>
                <a:off x="0" y="0"/>
                <a:ext cx="812800" cy="343182"/>
              </a:xfrm>
              <a:custGeom>
                <a:avLst/>
                <a:gdLst/>
                <a:ahLst/>
                <a:cxnLst/>
                <a:rect l="l" t="t" r="r" b="b"/>
                <a:pathLst>
                  <a:path w="812800" h="343182">
                    <a:moveTo>
                      <a:pt x="127941" y="0"/>
                    </a:moveTo>
                    <a:lnTo>
                      <a:pt x="684859" y="0"/>
                    </a:lnTo>
                    <a:cubicBezTo>
                      <a:pt x="718791" y="0"/>
                      <a:pt x="751333" y="13479"/>
                      <a:pt x="775327" y="37473"/>
                    </a:cubicBezTo>
                    <a:cubicBezTo>
                      <a:pt x="799321" y="61467"/>
                      <a:pt x="812800" y="94009"/>
                      <a:pt x="812800" y="127941"/>
                    </a:cubicBezTo>
                    <a:lnTo>
                      <a:pt x="812800" y="215241"/>
                    </a:lnTo>
                    <a:cubicBezTo>
                      <a:pt x="812800" y="249173"/>
                      <a:pt x="799321" y="281716"/>
                      <a:pt x="775327" y="305709"/>
                    </a:cubicBezTo>
                    <a:cubicBezTo>
                      <a:pt x="751333" y="329703"/>
                      <a:pt x="718791" y="343182"/>
                      <a:pt x="684859" y="343182"/>
                    </a:cubicBezTo>
                    <a:lnTo>
                      <a:pt x="127941" y="343182"/>
                    </a:lnTo>
                    <a:cubicBezTo>
                      <a:pt x="94009" y="343182"/>
                      <a:pt x="61467" y="329703"/>
                      <a:pt x="37473" y="305709"/>
                    </a:cubicBezTo>
                    <a:cubicBezTo>
                      <a:pt x="13479" y="281716"/>
                      <a:pt x="0" y="249173"/>
                      <a:pt x="0" y="215241"/>
                    </a:cubicBezTo>
                    <a:lnTo>
                      <a:pt x="0" y="127941"/>
                    </a:lnTo>
                    <a:cubicBezTo>
                      <a:pt x="0" y="94009"/>
                      <a:pt x="13479" y="61467"/>
                      <a:pt x="37473" y="37473"/>
                    </a:cubicBezTo>
                    <a:cubicBezTo>
                      <a:pt x="61467" y="13479"/>
                      <a:pt x="94009" y="0"/>
                      <a:pt x="127941" y="0"/>
                    </a:cubicBezTo>
                    <a:close/>
                  </a:path>
                </a:pathLst>
              </a:custGeom>
              <a:solidFill>
                <a:srgbClr val="FF3131"/>
              </a:solidFill>
            </p:spPr>
          </p:sp>
          <p:sp>
            <p:nvSpPr>
              <p:cNvPr id="30" name="TextBox 30"/>
              <p:cNvSpPr txBox="1"/>
              <p:nvPr/>
            </p:nvSpPr>
            <p:spPr>
              <a:xfrm>
                <a:off x="0" y="38100"/>
                <a:ext cx="812800" cy="305082"/>
              </a:xfrm>
              <a:prstGeom prst="rect">
                <a:avLst/>
              </a:prstGeom>
            </p:spPr>
            <p:txBody>
              <a:bodyPr lIns="50800" tIns="50800" rIns="50800" bIns="50800" rtlCol="0" anchor="ctr"/>
              <a:lstStyle/>
              <a:p>
                <a:pPr algn="ctr">
                  <a:lnSpc>
                    <a:spcPts val="1871"/>
                  </a:lnSpc>
                </a:pPr>
                <a:endParaRPr/>
              </a:p>
            </p:txBody>
          </p:sp>
        </p:grpSp>
        <p:sp>
          <p:nvSpPr>
            <p:cNvPr id="31" name="TextBox 31"/>
            <p:cNvSpPr txBox="1"/>
            <p:nvPr/>
          </p:nvSpPr>
          <p:spPr>
            <a:xfrm>
              <a:off x="243840" y="438749"/>
              <a:ext cx="3627120" cy="917013"/>
            </a:xfrm>
            <a:prstGeom prst="rect">
              <a:avLst/>
            </a:prstGeom>
          </p:spPr>
          <p:txBody>
            <a:bodyPr lIns="0" tIns="0" rIns="0" bIns="0" rtlCol="0" anchor="t">
              <a:spAutoFit/>
            </a:bodyPr>
            <a:lstStyle/>
            <a:p>
              <a:pPr algn="ctr">
                <a:lnSpc>
                  <a:spcPts val="2679"/>
                </a:lnSpc>
                <a:spcBef>
                  <a:spcPct val="0"/>
                </a:spcBef>
              </a:pPr>
              <a:r>
                <a:rPr lang="en-US" sz="2653">
                  <a:solidFill>
                    <a:srgbClr val="FFFFFF"/>
                  </a:solidFill>
                  <a:latin typeface="Open Sauce Bold"/>
                  <a:ea typeface="Open Sauce Bold"/>
                  <a:cs typeface="Open Sauce Bold"/>
                  <a:sym typeface="Open Sauce Bold"/>
                </a:rPr>
                <a:t>Digitalization in agriculture</a:t>
              </a:r>
            </a:p>
          </p:txBody>
        </p:sp>
      </p:grpSp>
      <p:grpSp>
        <p:nvGrpSpPr>
          <p:cNvPr id="32" name="Group 32"/>
          <p:cNvGrpSpPr/>
          <p:nvPr/>
        </p:nvGrpSpPr>
        <p:grpSpPr>
          <a:xfrm>
            <a:off x="4652010" y="2959393"/>
            <a:ext cx="3086100" cy="1303020"/>
            <a:chOff x="0" y="0"/>
            <a:chExt cx="4114800" cy="1737360"/>
          </a:xfrm>
        </p:grpSpPr>
        <p:grpSp>
          <p:nvGrpSpPr>
            <p:cNvPr id="33" name="Group 33"/>
            <p:cNvGrpSpPr/>
            <p:nvPr/>
          </p:nvGrpSpPr>
          <p:grpSpPr>
            <a:xfrm>
              <a:off x="0" y="0"/>
              <a:ext cx="4114800" cy="1737360"/>
              <a:chOff x="0" y="0"/>
              <a:chExt cx="812800" cy="343182"/>
            </a:xfrm>
          </p:grpSpPr>
          <p:sp>
            <p:nvSpPr>
              <p:cNvPr id="34" name="Freeform 34"/>
              <p:cNvSpPr/>
              <p:nvPr/>
            </p:nvSpPr>
            <p:spPr>
              <a:xfrm>
                <a:off x="0" y="0"/>
                <a:ext cx="812800" cy="343182"/>
              </a:xfrm>
              <a:custGeom>
                <a:avLst/>
                <a:gdLst/>
                <a:ahLst/>
                <a:cxnLst/>
                <a:rect l="l" t="t" r="r" b="b"/>
                <a:pathLst>
                  <a:path w="812800" h="343182">
                    <a:moveTo>
                      <a:pt x="127941" y="0"/>
                    </a:moveTo>
                    <a:lnTo>
                      <a:pt x="684859" y="0"/>
                    </a:lnTo>
                    <a:cubicBezTo>
                      <a:pt x="718791" y="0"/>
                      <a:pt x="751333" y="13479"/>
                      <a:pt x="775327" y="37473"/>
                    </a:cubicBezTo>
                    <a:cubicBezTo>
                      <a:pt x="799321" y="61467"/>
                      <a:pt x="812800" y="94009"/>
                      <a:pt x="812800" y="127941"/>
                    </a:cubicBezTo>
                    <a:lnTo>
                      <a:pt x="812800" y="215241"/>
                    </a:lnTo>
                    <a:cubicBezTo>
                      <a:pt x="812800" y="249173"/>
                      <a:pt x="799321" y="281716"/>
                      <a:pt x="775327" y="305709"/>
                    </a:cubicBezTo>
                    <a:cubicBezTo>
                      <a:pt x="751333" y="329703"/>
                      <a:pt x="718791" y="343182"/>
                      <a:pt x="684859" y="343182"/>
                    </a:cubicBezTo>
                    <a:lnTo>
                      <a:pt x="127941" y="343182"/>
                    </a:lnTo>
                    <a:cubicBezTo>
                      <a:pt x="94009" y="343182"/>
                      <a:pt x="61467" y="329703"/>
                      <a:pt x="37473" y="305709"/>
                    </a:cubicBezTo>
                    <a:cubicBezTo>
                      <a:pt x="13479" y="281716"/>
                      <a:pt x="0" y="249173"/>
                      <a:pt x="0" y="215241"/>
                    </a:cubicBezTo>
                    <a:lnTo>
                      <a:pt x="0" y="127941"/>
                    </a:lnTo>
                    <a:cubicBezTo>
                      <a:pt x="0" y="94009"/>
                      <a:pt x="13479" y="61467"/>
                      <a:pt x="37473" y="37473"/>
                    </a:cubicBezTo>
                    <a:cubicBezTo>
                      <a:pt x="61467" y="13479"/>
                      <a:pt x="94009" y="0"/>
                      <a:pt x="127941" y="0"/>
                    </a:cubicBezTo>
                    <a:close/>
                  </a:path>
                </a:pathLst>
              </a:custGeom>
              <a:solidFill>
                <a:srgbClr val="FF3131"/>
              </a:solidFill>
            </p:spPr>
          </p:sp>
          <p:sp>
            <p:nvSpPr>
              <p:cNvPr id="35" name="TextBox 35"/>
              <p:cNvSpPr txBox="1"/>
              <p:nvPr/>
            </p:nvSpPr>
            <p:spPr>
              <a:xfrm>
                <a:off x="0" y="38100"/>
                <a:ext cx="812800" cy="305082"/>
              </a:xfrm>
              <a:prstGeom prst="rect">
                <a:avLst/>
              </a:prstGeom>
            </p:spPr>
            <p:txBody>
              <a:bodyPr lIns="50800" tIns="50800" rIns="50800" bIns="50800" rtlCol="0" anchor="ctr"/>
              <a:lstStyle/>
              <a:p>
                <a:pPr algn="ctr">
                  <a:lnSpc>
                    <a:spcPts val="1871"/>
                  </a:lnSpc>
                </a:pPr>
                <a:endParaRPr/>
              </a:p>
            </p:txBody>
          </p:sp>
        </p:grpSp>
        <p:sp>
          <p:nvSpPr>
            <p:cNvPr id="36" name="TextBox 36"/>
            <p:cNvSpPr txBox="1"/>
            <p:nvPr/>
          </p:nvSpPr>
          <p:spPr>
            <a:xfrm>
              <a:off x="243840" y="438749"/>
              <a:ext cx="3627120" cy="917013"/>
            </a:xfrm>
            <a:prstGeom prst="rect">
              <a:avLst/>
            </a:prstGeom>
          </p:spPr>
          <p:txBody>
            <a:bodyPr lIns="0" tIns="0" rIns="0" bIns="0" rtlCol="0" anchor="t">
              <a:spAutoFit/>
            </a:bodyPr>
            <a:lstStyle/>
            <a:p>
              <a:pPr algn="ctr">
                <a:lnSpc>
                  <a:spcPts val="2679"/>
                </a:lnSpc>
                <a:spcBef>
                  <a:spcPct val="0"/>
                </a:spcBef>
              </a:pPr>
              <a:r>
                <a:rPr lang="en-US" sz="2653">
                  <a:solidFill>
                    <a:srgbClr val="FFFFFF"/>
                  </a:solidFill>
                  <a:latin typeface="Open Sauce Bold"/>
                  <a:ea typeface="Open Sauce Bold"/>
                  <a:cs typeface="Open Sauce Bold"/>
                  <a:sym typeface="Open Sauce Bold"/>
                </a:rPr>
                <a:t>Speculative investment</a:t>
              </a:r>
            </a:p>
          </p:txBody>
        </p:sp>
      </p:grpSp>
      <p:grpSp>
        <p:nvGrpSpPr>
          <p:cNvPr id="37" name="Group 37"/>
          <p:cNvGrpSpPr/>
          <p:nvPr/>
        </p:nvGrpSpPr>
        <p:grpSpPr>
          <a:xfrm>
            <a:off x="3606531" y="5521693"/>
            <a:ext cx="3086100" cy="969719"/>
            <a:chOff x="0" y="0"/>
            <a:chExt cx="4114800" cy="1292959"/>
          </a:xfrm>
        </p:grpSpPr>
        <p:grpSp>
          <p:nvGrpSpPr>
            <p:cNvPr id="38" name="Group 38"/>
            <p:cNvGrpSpPr/>
            <p:nvPr/>
          </p:nvGrpSpPr>
          <p:grpSpPr>
            <a:xfrm>
              <a:off x="0" y="0"/>
              <a:ext cx="4114800" cy="1292959"/>
              <a:chOff x="0" y="0"/>
              <a:chExt cx="812800" cy="255399"/>
            </a:xfrm>
          </p:grpSpPr>
          <p:sp>
            <p:nvSpPr>
              <p:cNvPr id="39" name="Freeform 39"/>
              <p:cNvSpPr/>
              <p:nvPr/>
            </p:nvSpPr>
            <p:spPr>
              <a:xfrm>
                <a:off x="0" y="0"/>
                <a:ext cx="812800" cy="255399"/>
              </a:xfrm>
              <a:custGeom>
                <a:avLst/>
                <a:gdLst/>
                <a:ahLst/>
                <a:cxnLst/>
                <a:rect l="l" t="t" r="r" b="b"/>
                <a:pathLst>
                  <a:path w="812800" h="255399">
                    <a:moveTo>
                      <a:pt x="127700" y="0"/>
                    </a:moveTo>
                    <a:lnTo>
                      <a:pt x="685100" y="0"/>
                    </a:lnTo>
                    <a:cubicBezTo>
                      <a:pt x="718968" y="0"/>
                      <a:pt x="751449" y="13454"/>
                      <a:pt x="775398" y="37402"/>
                    </a:cubicBezTo>
                    <a:cubicBezTo>
                      <a:pt x="799346" y="61351"/>
                      <a:pt x="812800" y="93832"/>
                      <a:pt x="812800" y="127700"/>
                    </a:cubicBezTo>
                    <a:lnTo>
                      <a:pt x="812800" y="127700"/>
                    </a:lnTo>
                    <a:cubicBezTo>
                      <a:pt x="812800" y="198226"/>
                      <a:pt x="755627" y="255399"/>
                      <a:pt x="685100" y="255399"/>
                    </a:cubicBezTo>
                    <a:lnTo>
                      <a:pt x="127700" y="255399"/>
                    </a:lnTo>
                    <a:cubicBezTo>
                      <a:pt x="93832" y="255399"/>
                      <a:pt x="61351" y="241945"/>
                      <a:pt x="37402" y="217997"/>
                    </a:cubicBezTo>
                    <a:cubicBezTo>
                      <a:pt x="13454" y="194049"/>
                      <a:pt x="0" y="161568"/>
                      <a:pt x="0" y="127700"/>
                    </a:cubicBezTo>
                    <a:lnTo>
                      <a:pt x="0" y="127700"/>
                    </a:lnTo>
                    <a:cubicBezTo>
                      <a:pt x="0" y="93832"/>
                      <a:pt x="13454" y="61351"/>
                      <a:pt x="37402" y="37402"/>
                    </a:cubicBezTo>
                    <a:cubicBezTo>
                      <a:pt x="61351" y="13454"/>
                      <a:pt x="93832" y="0"/>
                      <a:pt x="127700" y="0"/>
                    </a:cubicBezTo>
                    <a:close/>
                  </a:path>
                </a:pathLst>
              </a:custGeom>
              <a:solidFill>
                <a:srgbClr val="FF3131"/>
              </a:solidFill>
            </p:spPr>
          </p:sp>
          <p:sp>
            <p:nvSpPr>
              <p:cNvPr id="40" name="TextBox 40"/>
              <p:cNvSpPr txBox="1"/>
              <p:nvPr/>
            </p:nvSpPr>
            <p:spPr>
              <a:xfrm>
                <a:off x="0" y="38100"/>
                <a:ext cx="812800" cy="217299"/>
              </a:xfrm>
              <a:prstGeom prst="rect">
                <a:avLst/>
              </a:prstGeom>
            </p:spPr>
            <p:txBody>
              <a:bodyPr lIns="50800" tIns="50800" rIns="50800" bIns="50800" rtlCol="0" anchor="ctr"/>
              <a:lstStyle/>
              <a:p>
                <a:pPr algn="ctr">
                  <a:lnSpc>
                    <a:spcPts val="1871"/>
                  </a:lnSpc>
                </a:pPr>
                <a:endParaRPr/>
              </a:p>
            </p:txBody>
          </p:sp>
        </p:grpSp>
        <p:sp>
          <p:nvSpPr>
            <p:cNvPr id="41" name="TextBox 41"/>
            <p:cNvSpPr txBox="1"/>
            <p:nvPr/>
          </p:nvSpPr>
          <p:spPr>
            <a:xfrm>
              <a:off x="243840" y="438749"/>
              <a:ext cx="3627120" cy="472612"/>
            </a:xfrm>
            <a:prstGeom prst="rect">
              <a:avLst/>
            </a:prstGeom>
          </p:spPr>
          <p:txBody>
            <a:bodyPr lIns="0" tIns="0" rIns="0" bIns="0" rtlCol="0" anchor="t">
              <a:spAutoFit/>
            </a:bodyPr>
            <a:lstStyle/>
            <a:p>
              <a:pPr algn="ctr">
                <a:lnSpc>
                  <a:spcPts val="2679"/>
                </a:lnSpc>
                <a:spcBef>
                  <a:spcPct val="0"/>
                </a:spcBef>
              </a:pPr>
              <a:r>
                <a:rPr lang="en-US" sz="2653">
                  <a:solidFill>
                    <a:srgbClr val="FFFFFF"/>
                  </a:solidFill>
                  <a:latin typeface="Open Sauce Bold"/>
                  <a:ea typeface="Open Sauce Bold"/>
                  <a:cs typeface="Open Sauce Bold"/>
                  <a:sym typeface="Open Sauce Bold"/>
                </a:rPr>
                <a:t>Globalisation</a:t>
              </a:r>
            </a:p>
          </p:txBody>
        </p:sp>
      </p:grpSp>
      <p:sp>
        <p:nvSpPr>
          <p:cNvPr id="42" name="AutoShape 42"/>
          <p:cNvSpPr/>
          <p:nvPr/>
        </p:nvSpPr>
        <p:spPr>
          <a:xfrm>
            <a:off x="7738110" y="3610903"/>
            <a:ext cx="1405890" cy="607769"/>
          </a:xfrm>
          <a:prstGeom prst="line">
            <a:avLst/>
          </a:prstGeom>
          <a:ln w="38100" cap="flat">
            <a:solidFill>
              <a:srgbClr val="1F9139"/>
            </a:solidFill>
            <a:prstDash val="solid"/>
            <a:headEnd type="oval" w="lg" len="lg"/>
            <a:tailEnd type="oval" w="lg" len="lg"/>
          </a:ln>
        </p:spPr>
      </p:sp>
      <p:sp>
        <p:nvSpPr>
          <p:cNvPr id="43" name="AutoShape 43"/>
          <p:cNvSpPr/>
          <p:nvPr/>
        </p:nvSpPr>
        <p:spPr>
          <a:xfrm flipV="1">
            <a:off x="9326880" y="3610903"/>
            <a:ext cx="1201674" cy="603126"/>
          </a:xfrm>
          <a:prstGeom prst="line">
            <a:avLst/>
          </a:prstGeom>
          <a:ln w="38100" cap="flat">
            <a:solidFill>
              <a:srgbClr val="1F9139"/>
            </a:solidFill>
            <a:prstDash val="solid"/>
            <a:headEnd type="oval" w="lg" len="lg"/>
            <a:tailEnd type="oval" w="lg" len="lg"/>
          </a:ln>
        </p:spPr>
      </p:sp>
      <p:sp>
        <p:nvSpPr>
          <p:cNvPr id="44" name="AutoShape 44"/>
          <p:cNvSpPr/>
          <p:nvPr/>
        </p:nvSpPr>
        <p:spPr>
          <a:xfrm>
            <a:off x="10549890" y="4822056"/>
            <a:ext cx="2184908" cy="699637"/>
          </a:xfrm>
          <a:prstGeom prst="line">
            <a:avLst/>
          </a:prstGeom>
          <a:ln w="38100" cap="flat">
            <a:solidFill>
              <a:srgbClr val="1F9139"/>
            </a:solidFill>
            <a:prstDash val="solid"/>
            <a:headEnd type="oval" w="lg" len="lg"/>
            <a:tailEnd type="oval" w="lg" len="lg"/>
          </a:ln>
        </p:spPr>
      </p:sp>
      <p:sp>
        <p:nvSpPr>
          <p:cNvPr id="45" name="AutoShape 45"/>
          <p:cNvSpPr/>
          <p:nvPr/>
        </p:nvSpPr>
        <p:spPr>
          <a:xfrm flipV="1">
            <a:off x="5149581" y="4625340"/>
            <a:ext cx="2588529" cy="896353"/>
          </a:xfrm>
          <a:prstGeom prst="line">
            <a:avLst/>
          </a:prstGeom>
          <a:ln w="38100" cap="flat">
            <a:solidFill>
              <a:srgbClr val="1F9139"/>
            </a:solidFill>
            <a:prstDash val="solid"/>
            <a:headEnd type="oval" w="lg" len="lg"/>
            <a:tailEnd type="oval" w="lg" len="lg"/>
          </a:ln>
        </p:spPr>
      </p:sp>
      <p:sp>
        <p:nvSpPr>
          <p:cNvPr id="46" name="AutoShape 46"/>
          <p:cNvSpPr/>
          <p:nvPr/>
        </p:nvSpPr>
        <p:spPr>
          <a:xfrm flipV="1">
            <a:off x="9144000" y="5521693"/>
            <a:ext cx="0" cy="1562916"/>
          </a:xfrm>
          <a:prstGeom prst="line">
            <a:avLst/>
          </a:prstGeom>
          <a:ln w="38100" cap="flat">
            <a:solidFill>
              <a:srgbClr val="1F9139"/>
            </a:solidFill>
            <a:prstDash val="solid"/>
            <a:headEnd type="oval" w="lg" len="lg"/>
            <a:tailEnd type="oval" w="lg" len="lg"/>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526464" flipH="1">
            <a:off x="12476026" y="5087488"/>
            <a:ext cx="5765853" cy="5009085"/>
          </a:xfrm>
          <a:custGeom>
            <a:avLst/>
            <a:gdLst/>
            <a:ahLst/>
            <a:cxnLst/>
            <a:rect l="l" t="t" r="r" b="b"/>
            <a:pathLst>
              <a:path w="5765853" h="5009085">
                <a:moveTo>
                  <a:pt x="5765853" y="0"/>
                </a:moveTo>
                <a:lnTo>
                  <a:pt x="0" y="0"/>
                </a:lnTo>
                <a:lnTo>
                  <a:pt x="0" y="5009085"/>
                </a:lnTo>
                <a:lnTo>
                  <a:pt x="5765853" y="5009085"/>
                </a:lnTo>
                <a:lnTo>
                  <a:pt x="576585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3377211">
            <a:off x="12483867" y="-4173025"/>
            <a:ext cx="7609503" cy="8771761"/>
          </a:xfrm>
          <a:custGeom>
            <a:avLst/>
            <a:gdLst/>
            <a:ahLst/>
            <a:cxnLst/>
            <a:rect l="l" t="t" r="r" b="b"/>
            <a:pathLst>
              <a:path w="7609503" h="8771761">
                <a:moveTo>
                  <a:pt x="0" y="0"/>
                </a:moveTo>
                <a:lnTo>
                  <a:pt x="7609503" y="0"/>
                </a:lnTo>
                <a:lnTo>
                  <a:pt x="7609503" y="8771761"/>
                </a:lnTo>
                <a:lnTo>
                  <a:pt x="0" y="87717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3002476" y="1157698"/>
            <a:ext cx="412981" cy="412767"/>
          </a:xfrm>
          <a:custGeom>
            <a:avLst/>
            <a:gdLst/>
            <a:ahLst/>
            <a:cxnLst/>
            <a:rect l="l" t="t" r="r" b="b"/>
            <a:pathLst>
              <a:path w="412981" h="412767">
                <a:moveTo>
                  <a:pt x="0" y="0"/>
                </a:moveTo>
                <a:lnTo>
                  <a:pt x="412980" y="0"/>
                </a:lnTo>
                <a:lnTo>
                  <a:pt x="412980" y="412767"/>
                </a:lnTo>
                <a:lnTo>
                  <a:pt x="0" y="412767"/>
                </a:lnTo>
                <a:lnTo>
                  <a:pt x="0" y="0"/>
                </a:lnTo>
                <a:close/>
              </a:path>
            </a:pathLst>
          </a:custGeom>
          <a:blipFill>
            <a:blip r:embed="rId7">
              <a:extLst>
                <a:ext uri="{96DAC541-7B7A-43D3-8B79-37D633B846F1}">
                  <asvg:svgBlip xmlns:asvg="http://schemas.microsoft.com/office/drawing/2016/SVG/main" r:embed="rId8"/>
                </a:ext>
              </a:extLst>
            </a:blip>
            <a:stretch>
              <a:fillRect r="-760962" b="-761408"/>
            </a:stretch>
          </a:blipFill>
        </p:spPr>
      </p:sp>
      <p:grpSp>
        <p:nvGrpSpPr>
          <p:cNvPr id="5" name="Group 5"/>
          <p:cNvGrpSpPr/>
          <p:nvPr/>
        </p:nvGrpSpPr>
        <p:grpSpPr>
          <a:xfrm>
            <a:off x="328783" y="6908721"/>
            <a:ext cx="747337" cy="4919982"/>
            <a:chOff x="0" y="0"/>
            <a:chExt cx="996450" cy="6559977"/>
          </a:xfrm>
        </p:grpSpPr>
        <p:sp>
          <p:nvSpPr>
            <p:cNvPr id="6" name="AutoShape 6"/>
            <p:cNvSpPr/>
            <p:nvPr/>
          </p:nvSpPr>
          <p:spPr>
            <a:xfrm>
              <a:off x="498225" y="0"/>
              <a:ext cx="0" cy="6559977"/>
            </a:xfrm>
            <a:prstGeom prst="line">
              <a:avLst/>
            </a:prstGeom>
            <a:ln w="58175" cap="flat">
              <a:solidFill>
                <a:srgbClr val="1F9139"/>
              </a:solidFill>
              <a:prstDash val="solid"/>
              <a:headEnd type="none" w="sm" len="sm"/>
              <a:tailEnd type="none" w="sm" len="sm"/>
            </a:ln>
          </p:spPr>
        </p:sp>
        <p:grpSp>
          <p:nvGrpSpPr>
            <p:cNvPr id="7" name="Group 7"/>
            <p:cNvGrpSpPr/>
            <p:nvPr/>
          </p:nvGrpSpPr>
          <p:grpSpPr>
            <a:xfrm>
              <a:off x="0" y="520456"/>
              <a:ext cx="996450" cy="99645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47625" cap="sq">
                <a:solidFill>
                  <a:srgbClr val="FFFFFF"/>
                </a:solidFill>
                <a:prstDash val="solid"/>
                <a:miter/>
              </a:ln>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60"/>
                  </a:lnSpc>
                </a:pPr>
                <a:endParaRPr/>
              </a:p>
            </p:txBody>
          </p:sp>
        </p:grpSp>
        <p:sp>
          <p:nvSpPr>
            <p:cNvPr id="10" name="Freeform 10"/>
            <p:cNvSpPr/>
            <p:nvPr/>
          </p:nvSpPr>
          <p:spPr>
            <a:xfrm>
              <a:off x="196233" y="702459"/>
              <a:ext cx="603984" cy="632444"/>
            </a:xfrm>
            <a:custGeom>
              <a:avLst/>
              <a:gdLst/>
              <a:ahLst/>
              <a:cxnLst/>
              <a:rect l="l" t="t" r="r" b="b"/>
              <a:pathLst>
                <a:path w="603984" h="632444">
                  <a:moveTo>
                    <a:pt x="0" y="0"/>
                  </a:moveTo>
                  <a:lnTo>
                    <a:pt x="603984" y="0"/>
                  </a:lnTo>
                  <a:lnTo>
                    <a:pt x="603984" y="632444"/>
                  </a:lnTo>
                  <a:lnTo>
                    <a:pt x="0" y="6324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11" name="Freeform 11"/>
          <p:cNvSpPr/>
          <p:nvPr/>
        </p:nvSpPr>
        <p:spPr>
          <a:xfrm>
            <a:off x="669272" y="5275563"/>
            <a:ext cx="406848" cy="403797"/>
          </a:xfrm>
          <a:custGeom>
            <a:avLst/>
            <a:gdLst/>
            <a:ahLst/>
            <a:cxnLst/>
            <a:rect l="l" t="t" r="r" b="b"/>
            <a:pathLst>
              <a:path w="406848" h="403797">
                <a:moveTo>
                  <a:pt x="0" y="0"/>
                </a:moveTo>
                <a:lnTo>
                  <a:pt x="406848" y="0"/>
                </a:lnTo>
                <a:lnTo>
                  <a:pt x="406848" y="403797"/>
                </a:lnTo>
                <a:lnTo>
                  <a:pt x="0" y="4037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2" name="Group 12"/>
          <p:cNvGrpSpPr/>
          <p:nvPr/>
        </p:nvGrpSpPr>
        <p:grpSpPr>
          <a:xfrm>
            <a:off x="1207327" y="7076361"/>
            <a:ext cx="12274952" cy="1706258"/>
            <a:chOff x="0" y="0"/>
            <a:chExt cx="3232909" cy="449385"/>
          </a:xfrm>
        </p:grpSpPr>
        <p:sp>
          <p:nvSpPr>
            <p:cNvPr id="13" name="Freeform 13"/>
            <p:cNvSpPr/>
            <p:nvPr/>
          </p:nvSpPr>
          <p:spPr>
            <a:xfrm>
              <a:off x="0" y="0"/>
              <a:ext cx="3232909" cy="449385"/>
            </a:xfrm>
            <a:custGeom>
              <a:avLst/>
              <a:gdLst/>
              <a:ahLst/>
              <a:cxnLst/>
              <a:rect l="l" t="t" r="r" b="b"/>
              <a:pathLst>
                <a:path w="3232909" h="449385">
                  <a:moveTo>
                    <a:pt x="32166" y="0"/>
                  </a:moveTo>
                  <a:lnTo>
                    <a:pt x="3200743" y="0"/>
                  </a:lnTo>
                  <a:cubicBezTo>
                    <a:pt x="3209274" y="0"/>
                    <a:pt x="3217456" y="3389"/>
                    <a:pt x="3223488" y="9421"/>
                  </a:cubicBezTo>
                  <a:cubicBezTo>
                    <a:pt x="3229520" y="15454"/>
                    <a:pt x="3232909" y="23635"/>
                    <a:pt x="3232909" y="32166"/>
                  </a:cubicBezTo>
                  <a:lnTo>
                    <a:pt x="3232909" y="417219"/>
                  </a:lnTo>
                  <a:cubicBezTo>
                    <a:pt x="3232909" y="434983"/>
                    <a:pt x="3218508" y="449385"/>
                    <a:pt x="3200743" y="449385"/>
                  </a:cubicBezTo>
                  <a:lnTo>
                    <a:pt x="32166" y="449385"/>
                  </a:lnTo>
                  <a:cubicBezTo>
                    <a:pt x="23635" y="449385"/>
                    <a:pt x="15454" y="445996"/>
                    <a:pt x="9421" y="439964"/>
                  </a:cubicBezTo>
                  <a:cubicBezTo>
                    <a:pt x="3389" y="433931"/>
                    <a:pt x="0" y="425750"/>
                    <a:pt x="0" y="417219"/>
                  </a:cubicBezTo>
                  <a:lnTo>
                    <a:pt x="0" y="32166"/>
                  </a:lnTo>
                  <a:cubicBezTo>
                    <a:pt x="0" y="23635"/>
                    <a:pt x="3389" y="15454"/>
                    <a:pt x="9421" y="9421"/>
                  </a:cubicBezTo>
                  <a:cubicBezTo>
                    <a:pt x="15454" y="3389"/>
                    <a:pt x="23635" y="0"/>
                    <a:pt x="32166" y="0"/>
                  </a:cubicBezTo>
                  <a:close/>
                </a:path>
              </a:pathLst>
            </a:custGeom>
            <a:solidFill>
              <a:srgbClr val="0E8B2B"/>
            </a:solidFill>
          </p:spPr>
        </p:sp>
        <p:sp>
          <p:nvSpPr>
            <p:cNvPr id="14" name="TextBox 14"/>
            <p:cNvSpPr txBox="1"/>
            <p:nvPr/>
          </p:nvSpPr>
          <p:spPr>
            <a:xfrm>
              <a:off x="0" y="47625"/>
              <a:ext cx="3232909" cy="401760"/>
            </a:xfrm>
            <a:prstGeom prst="rect">
              <a:avLst/>
            </a:prstGeom>
          </p:spPr>
          <p:txBody>
            <a:bodyPr lIns="50800" tIns="50800" rIns="50800" bIns="50800" rtlCol="0" anchor="ctr"/>
            <a:lstStyle/>
            <a:p>
              <a:pPr algn="ctr">
                <a:lnSpc>
                  <a:spcPts val="2525"/>
                </a:lnSpc>
              </a:pPr>
              <a:endParaRPr/>
            </a:p>
          </p:txBody>
        </p:sp>
      </p:grpSp>
      <p:sp>
        <p:nvSpPr>
          <p:cNvPr id="15" name="TextBox 15"/>
          <p:cNvSpPr txBox="1"/>
          <p:nvPr/>
        </p:nvSpPr>
        <p:spPr>
          <a:xfrm>
            <a:off x="645562" y="964570"/>
            <a:ext cx="12084201" cy="654025"/>
          </a:xfrm>
          <a:prstGeom prst="rect">
            <a:avLst/>
          </a:prstGeom>
        </p:spPr>
        <p:txBody>
          <a:bodyPr lIns="0" tIns="0" rIns="0" bIns="0" rtlCol="0" anchor="t">
            <a:spAutoFit/>
          </a:bodyPr>
          <a:lstStyle/>
          <a:p>
            <a:pPr marL="0" lvl="0" indent="0" algn="l">
              <a:lnSpc>
                <a:spcPts val="5100"/>
              </a:lnSpc>
            </a:pPr>
            <a:r>
              <a:rPr lang="en-US" sz="5000" dirty="0">
                <a:solidFill>
                  <a:srgbClr val="126A3A"/>
                </a:solidFill>
                <a:latin typeface="Open Sauce Bold"/>
                <a:ea typeface="Open Sauce Bold"/>
                <a:cs typeface="Open Sauce Bold"/>
                <a:sym typeface="Open Sauce Bold"/>
              </a:rPr>
              <a:t>Speculative investments in grains</a:t>
            </a:r>
          </a:p>
        </p:txBody>
      </p:sp>
      <p:sp>
        <p:nvSpPr>
          <p:cNvPr id="16" name="TextBox 16"/>
          <p:cNvSpPr txBox="1"/>
          <p:nvPr/>
        </p:nvSpPr>
        <p:spPr>
          <a:xfrm>
            <a:off x="1575556" y="7326557"/>
            <a:ext cx="11203832" cy="1590675"/>
          </a:xfrm>
          <a:prstGeom prst="rect">
            <a:avLst/>
          </a:prstGeom>
        </p:spPr>
        <p:txBody>
          <a:bodyPr lIns="0" tIns="0" rIns="0" bIns="0" rtlCol="0" anchor="t">
            <a:spAutoFit/>
          </a:bodyPr>
          <a:lstStyle/>
          <a:p>
            <a:pPr algn="just">
              <a:lnSpc>
                <a:spcPts val="2549"/>
              </a:lnSpc>
            </a:pPr>
            <a:r>
              <a:rPr lang="en-US" sz="2499" dirty="0">
                <a:solidFill>
                  <a:srgbClr val="FFFFFF"/>
                </a:solidFill>
                <a:latin typeface="Open Sauce"/>
                <a:ea typeface="Open Sauce"/>
                <a:cs typeface="Open Sauce"/>
                <a:sym typeface="Open Sauce"/>
              </a:rPr>
              <a:t>Massive financialization of food and subsequent profiteering could become lucrative pathways to wealth accumulation from food businesses which has serious implications for small farmers, consumers, food security, food prices, and farmers’ general social well-being. </a:t>
            </a:r>
          </a:p>
          <a:p>
            <a:pPr marL="0" lvl="0" indent="0" algn="just">
              <a:lnSpc>
                <a:spcPts val="2549"/>
              </a:lnSpc>
            </a:pPr>
            <a:endParaRPr lang="en-US" sz="2499" dirty="0">
              <a:solidFill>
                <a:srgbClr val="FFFFFF"/>
              </a:solidFill>
              <a:latin typeface="Open Sauce"/>
              <a:ea typeface="Open Sauce"/>
              <a:cs typeface="Open Sauce"/>
              <a:sym typeface="Open Sauce"/>
            </a:endParaRPr>
          </a:p>
        </p:txBody>
      </p:sp>
      <p:sp>
        <p:nvSpPr>
          <p:cNvPr id="17" name="TextBox 17"/>
          <p:cNvSpPr txBox="1"/>
          <p:nvPr/>
        </p:nvSpPr>
        <p:spPr>
          <a:xfrm>
            <a:off x="1231037" y="5313663"/>
            <a:ext cx="11795149" cy="629263"/>
          </a:xfrm>
          <a:prstGeom prst="rect">
            <a:avLst/>
          </a:prstGeom>
        </p:spPr>
        <p:txBody>
          <a:bodyPr lIns="0" tIns="0" rIns="0" bIns="0" rtlCol="0" anchor="t">
            <a:spAutoFit/>
          </a:bodyPr>
          <a:lstStyle/>
          <a:p>
            <a:pPr marL="0" lvl="0" indent="0" algn="l">
              <a:lnSpc>
                <a:spcPts val="2424"/>
              </a:lnSpc>
            </a:pPr>
            <a:r>
              <a:rPr lang="en-US" sz="2400" dirty="0">
                <a:solidFill>
                  <a:srgbClr val="0E8B2B"/>
                </a:solidFill>
                <a:latin typeface="Open Sauce"/>
                <a:ea typeface="Open Sauce"/>
                <a:cs typeface="Open Sauce"/>
                <a:sym typeface="Open Sauce"/>
              </a:rPr>
              <a:t>Global grain market is undergoing changes with global food corporations' re-</a:t>
            </a:r>
            <a:r>
              <a:rPr lang="en-US" sz="2400" dirty="0" err="1">
                <a:solidFill>
                  <a:srgbClr val="0E8B2B"/>
                </a:solidFill>
                <a:latin typeface="Open Sauce"/>
                <a:ea typeface="Open Sauce"/>
                <a:cs typeface="Open Sauce"/>
                <a:sym typeface="Open Sauce"/>
              </a:rPr>
              <a:t>organisation</a:t>
            </a:r>
            <a:r>
              <a:rPr lang="en-US" sz="2400" dirty="0">
                <a:solidFill>
                  <a:srgbClr val="0E8B2B"/>
                </a:solidFill>
                <a:latin typeface="Open Sauce"/>
                <a:ea typeface="Open Sauce"/>
                <a:cs typeface="Open Sauce"/>
                <a:sym typeface="Open Sauce"/>
              </a:rPr>
              <a:t> of agri-food chains for profits.</a:t>
            </a:r>
          </a:p>
        </p:txBody>
      </p:sp>
      <p:grpSp>
        <p:nvGrpSpPr>
          <p:cNvPr id="18" name="Group 18"/>
          <p:cNvGrpSpPr/>
          <p:nvPr/>
        </p:nvGrpSpPr>
        <p:grpSpPr>
          <a:xfrm>
            <a:off x="621852" y="1947801"/>
            <a:ext cx="13683361" cy="644128"/>
            <a:chOff x="0" y="0"/>
            <a:chExt cx="18244482" cy="858836"/>
          </a:xfrm>
        </p:grpSpPr>
        <p:sp>
          <p:nvSpPr>
            <p:cNvPr id="19" name="Freeform 19"/>
            <p:cNvSpPr/>
            <p:nvPr/>
          </p:nvSpPr>
          <p:spPr>
            <a:xfrm>
              <a:off x="0" y="0"/>
              <a:ext cx="542464" cy="538395"/>
            </a:xfrm>
            <a:custGeom>
              <a:avLst/>
              <a:gdLst/>
              <a:ahLst/>
              <a:cxnLst/>
              <a:rect l="l" t="t" r="r" b="b"/>
              <a:pathLst>
                <a:path w="542464" h="538395">
                  <a:moveTo>
                    <a:pt x="0" y="0"/>
                  </a:moveTo>
                  <a:lnTo>
                    <a:pt x="542464" y="0"/>
                  </a:lnTo>
                  <a:lnTo>
                    <a:pt x="542464" y="538395"/>
                  </a:lnTo>
                  <a:lnTo>
                    <a:pt x="0" y="5383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TextBox 20"/>
            <p:cNvSpPr txBox="1"/>
            <p:nvPr/>
          </p:nvSpPr>
          <p:spPr>
            <a:xfrm>
              <a:off x="717405" y="38100"/>
              <a:ext cx="17527077" cy="820736"/>
            </a:xfrm>
            <a:prstGeom prst="rect">
              <a:avLst/>
            </a:prstGeom>
          </p:spPr>
          <p:txBody>
            <a:bodyPr lIns="0" tIns="0" rIns="0" bIns="0" rtlCol="0" anchor="t">
              <a:spAutoFit/>
            </a:bodyPr>
            <a:lstStyle/>
            <a:p>
              <a:pPr algn="l">
                <a:lnSpc>
                  <a:spcPts val="2424"/>
                </a:lnSpc>
                <a:spcBef>
                  <a:spcPct val="0"/>
                </a:spcBef>
              </a:pPr>
              <a:r>
                <a:rPr lang="en-US" sz="2400" dirty="0">
                  <a:solidFill>
                    <a:srgbClr val="0E8B2B"/>
                  </a:solidFill>
                  <a:latin typeface="Open Sauce Bold"/>
                  <a:ea typeface="Open Sauce Bold"/>
                  <a:cs typeface="Open Sauce Bold"/>
                  <a:sym typeface="Open Sauce Bold"/>
                </a:rPr>
                <a:t>Financialization of agricultural products by speculative investments in key commodities </a:t>
              </a:r>
            </a:p>
          </p:txBody>
        </p:sp>
      </p:grpSp>
      <p:sp>
        <p:nvSpPr>
          <p:cNvPr id="21" name="TextBox 21"/>
          <p:cNvSpPr txBox="1"/>
          <p:nvPr/>
        </p:nvSpPr>
        <p:spPr>
          <a:xfrm>
            <a:off x="1247068" y="3408897"/>
            <a:ext cx="13951468" cy="1192634"/>
          </a:xfrm>
          <a:prstGeom prst="rect">
            <a:avLst/>
          </a:prstGeom>
        </p:spPr>
        <p:txBody>
          <a:bodyPr lIns="0" tIns="0" rIns="0" bIns="0" rtlCol="0" anchor="t">
            <a:spAutoFit/>
          </a:bodyPr>
          <a:lstStyle/>
          <a:p>
            <a:pPr marL="0" lvl="0" indent="0" algn="l">
              <a:lnSpc>
                <a:spcPts val="3119"/>
              </a:lnSpc>
            </a:pPr>
            <a:r>
              <a:rPr lang="en-US" sz="2599" dirty="0">
                <a:solidFill>
                  <a:srgbClr val="0E8B2B"/>
                </a:solidFill>
                <a:latin typeface="Open Sauce Italics"/>
                <a:ea typeface="Open Sauce Italics"/>
                <a:cs typeface="Open Sauce Italics"/>
                <a:sym typeface="Open Sauce Italics"/>
              </a:rPr>
              <a:t>Using financial instruments, e.g. buy inventories or surplus stocks and hoard. </a:t>
            </a:r>
          </a:p>
          <a:p>
            <a:pPr marL="0" lvl="0" indent="0" algn="l">
              <a:lnSpc>
                <a:spcPts val="3119"/>
              </a:lnSpc>
            </a:pPr>
            <a:r>
              <a:rPr lang="en-US" sz="2599" dirty="0">
                <a:solidFill>
                  <a:srgbClr val="0E8B2B"/>
                </a:solidFill>
                <a:latin typeface="Open Sauce Italics"/>
                <a:ea typeface="Open Sauce Italics"/>
                <a:cs typeface="Open Sauce Italics"/>
                <a:sym typeface="Open Sauce Italics"/>
              </a:rPr>
              <a:t>Buy the crops through advance payments</a:t>
            </a:r>
          </a:p>
          <a:p>
            <a:pPr marL="0" lvl="0" indent="0" algn="l">
              <a:lnSpc>
                <a:spcPts val="3119"/>
              </a:lnSpc>
            </a:pPr>
            <a:endParaRPr lang="en-US" sz="2599" dirty="0">
              <a:solidFill>
                <a:srgbClr val="0E8B2B"/>
              </a:solidFill>
              <a:latin typeface="Open Sauce Italics"/>
              <a:ea typeface="Open Sauce Italics"/>
              <a:cs typeface="Open Sauce Italics"/>
              <a:sym typeface="Open Sauce Italics"/>
            </a:endParaRPr>
          </a:p>
        </p:txBody>
      </p:sp>
      <p:grpSp>
        <p:nvGrpSpPr>
          <p:cNvPr id="22" name="Group 22"/>
          <p:cNvGrpSpPr/>
          <p:nvPr/>
        </p:nvGrpSpPr>
        <p:grpSpPr>
          <a:xfrm>
            <a:off x="5482018" y="2646872"/>
            <a:ext cx="4401122" cy="550458"/>
            <a:chOff x="0" y="0"/>
            <a:chExt cx="5868163" cy="733945"/>
          </a:xfrm>
        </p:grpSpPr>
        <p:grpSp>
          <p:nvGrpSpPr>
            <p:cNvPr id="23" name="Group 23"/>
            <p:cNvGrpSpPr/>
            <p:nvPr/>
          </p:nvGrpSpPr>
          <p:grpSpPr>
            <a:xfrm>
              <a:off x="0" y="0"/>
              <a:ext cx="5868163" cy="733945"/>
              <a:chOff x="0" y="0"/>
              <a:chExt cx="1374926" cy="171965"/>
            </a:xfrm>
          </p:grpSpPr>
          <p:sp>
            <p:nvSpPr>
              <p:cNvPr id="24" name="Freeform 24"/>
              <p:cNvSpPr/>
              <p:nvPr/>
            </p:nvSpPr>
            <p:spPr>
              <a:xfrm>
                <a:off x="0" y="0"/>
                <a:ext cx="1374926" cy="171965"/>
              </a:xfrm>
              <a:custGeom>
                <a:avLst/>
                <a:gdLst/>
                <a:ahLst/>
                <a:cxnLst/>
                <a:rect l="l" t="t" r="r" b="b"/>
                <a:pathLst>
                  <a:path w="1374926" h="171965">
                    <a:moveTo>
                      <a:pt x="85983" y="0"/>
                    </a:moveTo>
                    <a:lnTo>
                      <a:pt x="1288943" y="0"/>
                    </a:lnTo>
                    <a:cubicBezTo>
                      <a:pt x="1311747" y="0"/>
                      <a:pt x="1333617" y="9059"/>
                      <a:pt x="1349742" y="25184"/>
                    </a:cubicBezTo>
                    <a:cubicBezTo>
                      <a:pt x="1365867" y="41309"/>
                      <a:pt x="1374926" y="63179"/>
                      <a:pt x="1374926" y="85983"/>
                    </a:cubicBezTo>
                    <a:lnTo>
                      <a:pt x="1374926" y="85983"/>
                    </a:lnTo>
                    <a:cubicBezTo>
                      <a:pt x="1374926" y="108787"/>
                      <a:pt x="1365867" y="130657"/>
                      <a:pt x="1349742" y="146781"/>
                    </a:cubicBezTo>
                    <a:cubicBezTo>
                      <a:pt x="1333617" y="162906"/>
                      <a:pt x="1311747" y="171965"/>
                      <a:pt x="1288943" y="171965"/>
                    </a:cubicBezTo>
                    <a:lnTo>
                      <a:pt x="85983" y="171965"/>
                    </a:lnTo>
                    <a:cubicBezTo>
                      <a:pt x="63179" y="171965"/>
                      <a:pt x="41309" y="162906"/>
                      <a:pt x="25184" y="146781"/>
                    </a:cubicBezTo>
                    <a:cubicBezTo>
                      <a:pt x="9059" y="130657"/>
                      <a:pt x="0" y="108787"/>
                      <a:pt x="0" y="85983"/>
                    </a:cubicBezTo>
                    <a:lnTo>
                      <a:pt x="0" y="85983"/>
                    </a:lnTo>
                    <a:cubicBezTo>
                      <a:pt x="0" y="63179"/>
                      <a:pt x="9059" y="41309"/>
                      <a:pt x="25184" y="25184"/>
                    </a:cubicBezTo>
                    <a:cubicBezTo>
                      <a:pt x="41309" y="9059"/>
                      <a:pt x="63179" y="0"/>
                      <a:pt x="85983" y="0"/>
                    </a:cubicBezTo>
                    <a:close/>
                  </a:path>
                </a:pathLst>
              </a:custGeom>
              <a:solidFill>
                <a:srgbClr val="FDBB26"/>
              </a:solidFill>
            </p:spPr>
          </p:sp>
          <p:sp>
            <p:nvSpPr>
              <p:cNvPr id="25" name="TextBox 25"/>
              <p:cNvSpPr txBox="1"/>
              <p:nvPr/>
            </p:nvSpPr>
            <p:spPr>
              <a:xfrm>
                <a:off x="0" y="0"/>
                <a:ext cx="1374926" cy="171965"/>
              </a:xfrm>
              <a:prstGeom prst="rect">
                <a:avLst/>
              </a:prstGeom>
            </p:spPr>
            <p:txBody>
              <a:bodyPr lIns="50800" tIns="50800" rIns="50800" bIns="50800" rtlCol="0" anchor="ctr"/>
              <a:lstStyle/>
              <a:p>
                <a:pPr algn="ctr">
                  <a:lnSpc>
                    <a:spcPts val="1714"/>
                  </a:lnSpc>
                </a:pPr>
                <a:endParaRPr/>
              </a:p>
            </p:txBody>
          </p:sp>
        </p:grpSp>
        <p:sp>
          <p:nvSpPr>
            <p:cNvPr id="26" name="TextBox 26"/>
            <p:cNvSpPr txBox="1"/>
            <p:nvPr/>
          </p:nvSpPr>
          <p:spPr>
            <a:xfrm>
              <a:off x="123595" y="122776"/>
              <a:ext cx="5570664" cy="445417"/>
            </a:xfrm>
            <a:prstGeom prst="rect">
              <a:avLst/>
            </a:prstGeom>
          </p:spPr>
          <p:txBody>
            <a:bodyPr lIns="0" tIns="0" rIns="0" bIns="0" rtlCol="0" anchor="t">
              <a:spAutoFit/>
            </a:bodyPr>
            <a:lstStyle/>
            <a:p>
              <a:pPr marL="0" lvl="0" indent="0" algn="ctr">
                <a:lnSpc>
                  <a:spcPts val="2424"/>
                </a:lnSpc>
              </a:pPr>
              <a:r>
                <a:rPr lang="en-US" sz="2400">
                  <a:solidFill>
                    <a:srgbClr val="126A3A"/>
                  </a:solidFill>
                  <a:latin typeface="Open Sauce Bold"/>
                  <a:ea typeface="Open Sauce Bold"/>
                  <a:cs typeface="Open Sauce Bold"/>
                  <a:sym typeface="Open Sauce Bold"/>
                </a:rPr>
                <a:t>Channels of Speculations</a:t>
              </a:r>
            </a:p>
          </p:txBody>
        </p:sp>
      </p:grpSp>
      <p:sp>
        <p:nvSpPr>
          <p:cNvPr id="27" name="Freeform 27"/>
          <p:cNvSpPr/>
          <p:nvPr/>
        </p:nvSpPr>
        <p:spPr>
          <a:xfrm>
            <a:off x="645562" y="6027998"/>
            <a:ext cx="406848" cy="403797"/>
          </a:xfrm>
          <a:custGeom>
            <a:avLst/>
            <a:gdLst/>
            <a:ahLst/>
            <a:cxnLst/>
            <a:rect l="l" t="t" r="r" b="b"/>
            <a:pathLst>
              <a:path w="406848" h="403797">
                <a:moveTo>
                  <a:pt x="0" y="0"/>
                </a:moveTo>
                <a:lnTo>
                  <a:pt x="406848" y="0"/>
                </a:lnTo>
                <a:lnTo>
                  <a:pt x="406848" y="403796"/>
                </a:lnTo>
                <a:lnTo>
                  <a:pt x="0" y="40379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8" name="TextBox 28"/>
          <p:cNvSpPr txBox="1"/>
          <p:nvPr/>
        </p:nvSpPr>
        <p:spPr>
          <a:xfrm>
            <a:off x="1207327" y="6066098"/>
            <a:ext cx="11795149" cy="629263"/>
          </a:xfrm>
          <a:prstGeom prst="rect">
            <a:avLst/>
          </a:prstGeom>
        </p:spPr>
        <p:txBody>
          <a:bodyPr lIns="0" tIns="0" rIns="0" bIns="0" rtlCol="0" anchor="t">
            <a:spAutoFit/>
          </a:bodyPr>
          <a:lstStyle/>
          <a:p>
            <a:pPr marL="0" lvl="0" indent="0" algn="l">
              <a:lnSpc>
                <a:spcPts val="2424"/>
              </a:lnSpc>
            </a:pPr>
            <a:r>
              <a:rPr lang="en-US" sz="2400">
                <a:solidFill>
                  <a:srgbClr val="0E8B2B"/>
                </a:solidFill>
                <a:latin typeface="Open Sauce"/>
                <a:ea typeface="Open Sauce"/>
                <a:cs typeface="Open Sauce"/>
                <a:sym typeface="Open Sauce"/>
              </a:rPr>
              <a:t>The increased influence of finance in the agri-food systems allows profit-making by investors and private equity consortia.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377211">
            <a:off x="12483867" y="-4173025"/>
            <a:ext cx="7609503" cy="8771761"/>
          </a:xfrm>
          <a:custGeom>
            <a:avLst/>
            <a:gdLst/>
            <a:ahLst/>
            <a:cxnLst/>
            <a:rect l="l" t="t" r="r" b="b"/>
            <a:pathLst>
              <a:path w="7609503" h="8771761">
                <a:moveTo>
                  <a:pt x="0" y="0"/>
                </a:moveTo>
                <a:lnTo>
                  <a:pt x="7609503" y="0"/>
                </a:lnTo>
                <a:lnTo>
                  <a:pt x="7609503" y="8771761"/>
                </a:lnTo>
                <a:lnTo>
                  <a:pt x="0" y="8771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3002476" y="1157698"/>
            <a:ext cx="412981" cy="412767"/>
          </a:xfrm>
          <a:custGeom>
            <a:avLst/>
            <a:gdLst/>
            <a:ahLst/>
            <a:cxnLst/>
            <a:rect l="l" t="t" r="r" b="b"/>
            <a:pathLst>
              <a:path w="412981" h="412767">
                <a:moveTo>
                  <a:pt x="0" y="0"/>
                </a:moveTo>
                <a:lnTo>
                  <a:pt x="412980" y="0"/>
                </a:lnTo>
                <a:lnTo>
                  <a:pt x="412980" y="412767"/>
                </a:lnTo>
                <a:lnTo>
                  <a:pt x="0" y="412767"/>
                </a:lnTo>
                <a:lnTo>
                  <a:pt x="0" y="0"/>
                </a:lnTo>
                <a:close/>
              </a:path>
            </a:pathLst>
          </a:custGeom>
          <a:blipFill>
            <a:blip r:embed="rId5">
              <a:extLst>
                <a:ext uri="{96DAC541-7B7A-43D3-8B79-37D633B846F1}">
                  <asvg:svgBlip xmlns:asvg="http://schemas.microsoft.com/office/drawing/2016/SVG/main" r:embed="rId6"/>
                </a:ext>
              </a:extLst>
            </a:blip>
            <a:stretch>
              <a:fillRect r="-760962" b="-761408"/>
            </a:stretch>
          </a:blipFill>
        </p:spPr>
      </p:sp>
      <p:grpSp>
        <p:nvGrpSpPr>
          <p:cNvPr id="4" name="Group 4"/>
          <p:cNvGrpSpPr/>
          <p:nvPr/>
        </p:nvGrpSpPr>
        <p:grpSpPr>
          <a:xfrm>
            <a:off x="328783" y="6908721"/>
            <a:ext cx="747337" cy="4919982"/>
            <a:chOff x="0" y="0"/>
            <a:chExt cx="996450" cy="6559977"/>
          </a:xfrm>
        </p:grpSpPr>
        <p:sp>
          <p:nvSpPr>
            <p:cNvPr id="5" name="AutoShape 5"/>
            <p:cNvSpPr/>
            <p:nvPr/>
          </p:nvSpPr>
          <p:spPr>
            <a:xfrm>
              <a:off x="498225" y="0"/>
              <a:ext cx="0" cy="6559977"/>
            </a:xfrm>
            <a:prstGeom prst="line">
              <a:avLst/>
            </a:prstGeom>
            <a:ln w="58175" cap="flat">
              <a:solidFill>
                <a:srgbClr val="1F9139"/>
              </a:solidFill>
              <a:prstDash val="solid"/>
              <a:headEnd type="none" w="sm" len="sm"/>
              <a:tailEnd type="none" w="sm" len="sm"/>
            </a:ln>
          </p:spPr>
        </p:sp>
        <p:grpSp>
          <p:nvGrpSpPr>
            <p:cNvPr id="6" name="Group 6"/>
            <p:cNvGrpSpPr/>
            <p:nvPr/>
          </p:nvGrpSpPr>
          <p:grpSpPr>
            <a:xfrm>
              <a:off x="0" y="520456"/>
              <a:ext cx="996450" cy="99645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47625" cap="sq">
                <a:solidFill>
                  <a:srgbClr val="FFFFFF"/>
                </a:solidFill>
                <a:prstDash val="solid"/>
                <a:miter/>
              </a:ln>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360"/>
                  </a:lnSpc>
                </a:pPr>
                <a:endParaRPr/>
              </a:p>
            </p:txBody>
          </p:sp>
        </p:grpSp>
        <p:sp>
          <p:nvSpPr>
            <p:cNvPr id="9" name="Freeform 9"/>
            <p:cNvSpPr/>
            <p:nvPr/>
          </p:nvSpPr>
          <p:spPr>
            <a:xfrm>
              <a:off x="196233" y="702459"/>
              <a:ext cx="603984" cy="632444"/>
            </a:xfrm>
            <a:custGeom>
              <a:avLst/>
              <a:gdLst/>
              <a:ahLst/>
              <a:cxnLst/>
              <a:rect l="l" t="t" r="r" b="b"/>
              <a:pathLst>
                <a:path w="603984" h="632444">
                  <a:moveTo>
                    <a:pt x="0" y="0"/>
                  </a:moveTo>
                  <a:lnTo>
                    <a:pt x="603984" y="0"/>
                  </a:lnTo>
                  <a:lnTo>
                    <a:pt x="603984" y="632444"/>
                  </a:lnTo>
                  <a:lnTo>
                    <a:pt x="0" y="6324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10" name="Freeform 10"/>
          <p:cNvSpPr/>
          <p:nvPr/>
        </p:nvSpPr>
        <p:spPr>
          <a:xfrm>
            <a:off x="726161" y="2440923"/>
            <a:ext cx="406848" cy="403797"/>
          </a:xfrm>
          <a:custGeom>
            <a:avLst/>
            <a:gdLst/>
            <a:ahLst/>
            <a:cxnLst/>
            <a:rect l="l" t="t" r="r" b="b"/>
            <a:pathLst>
              <a:path w="406848" h="403797">
                <a:moveTo>
                  <a:pt x="0" y="0"/>
                </a:moveTo>
                <a:lnTo>
                  <a:pt x="406848" y="0"/>
                </a:lnTo>
                <a:lnTo>
                  <a:pt x="406848" y="403797"/>
                </a:lnTo>
                <a:lnTo>
                  <a:pt x="0" y="4037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702451" y="3193358"/>
            <a:ext cx="406848" cy="403797"/>
          </a:xfrm>
          <a:custGeom>
            <a:avLst/>
            <a:gdLst/>
            <a:ahLst/>
            <a:cxnLst/>
            <a:rect l="l" t="t" r="r" b="b"/>
            <a:pathLst>
              <a:path w="406848" h="403797">
                <a:moveTo>
                  <a:pt x="0" y="0"/>
                </a:moveTo>
                <a:lnTo>
                  <a:pt x="406848" y="0"/>
                </a:lnTo>
                <a:lnTo>
                  <a:pt x="406848" y="403796"/>
                </a:lnTo>
                <a:lnTo>
                  <a:pt x="0" y="4037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264216" y="7195807"/>
            <a:ext cx="12274952" cy="1148093"/>
            <a:chOff x="0" y="0"/>
            <a:chExt cx="16366602" cy="1530790"/>
          </a:xfrm>
        </p:grpSpPr>
        <p:grpSp>
          <p:nvGrpSpPr>
            <p:cNvPr id="13" name="Group 13"/>
            <p:cNvGrpSpPr/>
            <p:nvPr/>
          </p:nvGrpSpPr>
          <p:grpSpPr>
            <a:xfrm>
              <a:off x="0" y="0"/>
              <a:ext cx="16366602" cy="1530790"/>
              <a:chOff x="0" y="0"/>
              <a:chExt cx="3232909" cy="302378"/>
            </a:xfrm>
          </p:grpSpPr>
          <p:sp>
            <p:nvSpPr>
              <p:cNvPr id="14" name="Freeform 14"/>
              <p:cNvSpPr/>
              <p:nvPr/>
            </p:nvSpPr>
            <p:spPr>
              <a:xfrm>
                <a:off x="0" y="0"/>
                <a:ext cx="3232909" cy="302378"/>
              </a:xfrm>
              <a:custGeom>
                <a:avLst/>
                <a:gdLst/>
                <a:ahLst/>
                <a:cxnLst/>
                <a:rect l="l" t="t" r="r" b="b"/>
                <a:pathLst>
                  <a:path w="3232909" h="302378">
                    <a:moveTo>
                      <a:pt x="32166" y="0"/>
                    </a:moveTo>
                    <a:lnTo>
                      <a:pt x="3200743" y="0"/>
                    </a:lnTo>
                    <a:cubicBezTo>
                      <a:pt x="3209274" y="0"/>
                      <a:pt x="3217456" y="3389"/>
                      <a:pt x="3223488" y="9421"/>
                    </a:cubicBezTo>
                    <a:cubicBezTo>
                      <a:pt x="3229520" y="15454"/>
                      <a:pt x="3232909" y="23635"/>
                      <a:pt x="3232909" y="32166"/>
                    </a:cubicBezTo>
                    <a:lnTo>
                      <a:pt x="3232909" y="270212"/>
                    </a:lnTo>
                    <a:cubicBezTo>
                      <a:pt x="3232909" y="287977"/>
                      <a:pt x="3218508" y="302378"/>
                      <a:pt x="3200743" y="302378"/>
                    </a:cubicBezTo>
                    <a:lnTo>
                      <a:pt x="32166" y="302378"/>
                    </a:lnTo>
                    <a:cubicBezTo>
                      <a:pt x="14401" y="302378"/>
                      <a:pt x="0" y="287977"/>
                      <a:pt x="0" y="270212"/>
                    </a:cubicBezTo>
                    <a:lnTo>
                      <a:pt x="0" y="32166"/>
                    </a:lnTo>
                    <a:cubicBezTo>
                      <a:pt x="0" y="23635"/>
                      <a:pt x="3389" y="15454"/>
                      <a:pt x="9421" y="9421"/>
                    </a:cubicBezTo>
                    <a:cubicBezTo>
                      <a:pt x="15454" y="3389"/>
                      <a:pt x="23635" y="0"/>
                      <a:pt x="32166" y="0"/>
                    </a:cubicBezTo>
                    <a:close/>
                  </a:path>
                </a:pathLst>
              </a:custGeom>
              <a:solidFill>
                <a:srgbClr val="0E8B2B"/>
              </a:solidFill>
            </p:spPr>
          </p:sp>
          <p:sp>
            <p:nvSpPr>
              <p:cNvPr id="15" name="TextBox 15"/>
              <p:cNvSpPr txBox="1"/>
              <p:nvPr/>
            </p:nvSpPr>
            <p:spPr>
              <a:xfrm>
                <a:off x="0" y="47625"/>
                <a:ext cx="3232909" cy="254753"/>
              </a:xfrm>
              <a:prstGeom prst="rect">
                <a:avLst/>
              </a:prstGeom>
            </p:spPr>
            <p:txBody>
              <a:bodyPr lIns="50800" tIns="50800" rIns="50800" bIns="50800" rtlCol="0" anchor="ctr"/>
              <a:lstStyle/>
              <a:p>
                <a:pPr algn="ctr">
                  <a:lnSpc>
                    <a:spcPts val="2525"/>
                  </a:lnSpc>
                </a:pPr>
                <a:endParaRPr/>
              </a:p>
            </p:txBody>
          </p:sp>
        </p:grpSp>
        <p:sp>
          <p:nvSpPr>
            <p:cNvPr id="16" name="TextBox 16"/>
            <p:cNvSpPr txBox="1"/>
            <p:nvPr/>
          </p:nvSpPr>
          <p:spPr>
            <a:xfrm>
              <a:off x="352543" y="346295"/>
              <a:ext cx="15649643" cy="876300"/>
            </a:xfrm>
            <a:prstGeom prst="rect">
              <a:avLst/>
            </a:prstGeom>
          </p:spPr>
          <p:txBody>
            <a:bodyPr lIns="0" tIns="0" rIns="0" bIns="0" rtlCol="0" anchor="t">
              <a:spAutoFit/>
            </a:bodyPr>
            <a:lstStyle/>
            <a:p>
              <a:pPr marL="0" lvl="0" indent="0" algn="just">
                <a:lnSpc>
                  <a:spcPts val="2549"/>
                </a:lnSpc>
              </a:pPr>
              <a:r>
                <a:rPr lang="en-US" sz="2499" dirty="0">
                  <a:solidFill>
                    <a:srgbClr val="FFFFFF"/>
                  </a:solidFill>
                  <a:latin typeface="Open Sauce Bold Italics"/>
                  <a:ea typeface="Open Sauce Bold Italics"/>
                  <a:cs typeface="Open Sauce Bold Italics"/>
                  <a:sym typeface="Open Sauce Bold Italics"/>
                </a:rPr>
                <a:t>Profit gouging and excessive value capture by the corporation could be possibly increasing in the Biscuit Industry of Pakistan</a:t>
              </a:r>
            </a:p>
          </p:txBody>
        </p:sp>
      </p:grpSp>
      <p:sp>
        <p:nvSpPr>
          <p:cNvPr id="17" name="Freeform 17"/>
          <p:cNvSpPr/>
          <p:nvPr/>
        </p:nvSpPr>
        <p:spPr>
          <a:xfrm>
            <a:off x="726161" y="3946446"/>
            <a:ext cx="406848" cy="403797"/>
          </a:xfrm>
          <a:custGeom>
            <a:avLst/>
            <a:gdLst/>
            <a:ahLst/>
            <a:cxnLst/>
            <a:rect l="l" t="t" r="r" b="b"/>
            <a:pathLst>
              <a:path w="406848" h="403797">
                <a:moveTo>
                  <a:pt x="0" y="0"/>
                </a:moveTo>
                <a:lnTo>
                  <a:pt x="406848" y="0"/>
                </a:lnTo>
                <a:lnTo>
                  <a:pt x="406848" y="403797"/>
                </a:lnTo>
                <a:lnTo>
                  <a:pt x="0" y="4037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11659997" y="3740399"/>
            <a:ext cx="6349247" cy="6091644"/>
          </a:xfrm>
          <a:custGeom>
            <a:avLst/>
            <a:gdLst/>
            <a:ahLst/>
            <a:cxnLst/>
            <a:rect l="l" t="t" r="r" b="b"/>
            <a:pathLst>
              <a:path w="6349247" h="6091644">
                <a:moveTo>
                  <a:pt x="0" y="0"/>
                </a:moveTo>
                <a:lnTo>
                  <a:pt x="6349246" y="0"/>
                </a:lnTo>
                <a:lnTo>
                  <a:pt x="6349246" y="6091644"/>
                </a:lnTo>
                <a:lnTo>
                  <a:pt x="0" y="6091644"/>
                </a:lnTo>
                <a:lnTo>
                  <a:pt x="0" y="0"/>
                </a:lnTo>
                <a:close/>
              </a:path>
            </a:pathLst>
          </a:custGeom>
          <a:blipFill>
            <a:blip r:embed="rId11">
              <a:alphaModFix amt="5000"/>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645562" y="974095"/>
            <a:ext cx="12084201" cy="685726"/>
          </a:xfrm>
          <a:prstGeom prst="rect">
            <a:avLst/>
          </a:prstGeom>
        </p:spPr>
        <p:txBody>
          <a:bodyPr lIns="0" tIns="0" rIns="0" bIns="0" rtlCol="0" anchor="t">
            <a:spAutoFit/>
          </a:bodyPr>
          <a:lstStyle/>
          <a:p>
            <a:pPr marL="0" lvl="0" indent="0" algn="l">
              <a:lnSpc>
                <a:spcPts val="5100"/>
              </a:lnSpc>
            </a:pPr>
            <a:r>
              <a:rPr lang="en-US" sz="5000">
                <a:solidFill>
                  <a:srgbClr val="126A3A"/>
                </a:solidFill>
                <a:latin typeface="Open Sauce Bold"/>
                <a:ea typeface="Open Sauce Bold"/>
                <a:cs typeface="Open Sauce Bold"/>
                <a:sym typeface="Open Sauce Bold"/>
              </a:rPr>
              <a:t>Digitalization in food and agriculture</a:t>
            </a:r>
          </a:p>
        </p:txBody>
      </p:sp>
      <p:sp>
        <p:nvSpPr>
          <p:cNvPr id="20" name="TextBox 20"/>
          <p:cNvSpPr txBox="1"/>
          <p:nvPr/>
        </p:nvSpPr>
        <p:spPr>
          <a:xfrm>
            <a:off x="1287926" y="2479023"/>
            <a:ext cx="12572389" cy="629263"/>
          </a:xfrm>
          <a:prstGeom prst="rect">
            <a:avLst/>
          </a:prstGeom>
        </p:spPr>
        <p:txBody>
          <a:bodyPr lIns="0" tIns="0" rIns="0" bIns="0" rtlCol="0" anchor="t">
            <a:spAutoFit/>
          </a:bodyPr>
          <a:lstStyle/>
          <a:p>
            <a:pPr marL="0" lvl="0" indent="0" algn="l">
              <a:lnSpc>
                <a:spcPts val="2424"/>
              </a:lnSpc>
            </a:pPr>
            <a:r>
              <a:rPr lang="en-US" sz="2400" dirty="0">
                <a:solidFill>
                  <a:srgbClr val="0E8B2B"/>
                </a:solidFill>
                <a:latin typeface="Open Sauce"/>
                <a:ea typeface="Open Sauce"/>
                <a:cs typeface="Open Sauce"/>
                <a:sym typeface="Open Sauce"/>
              </a:rPr>
              <a:t>Digital technology use in the entire food chain strengthens the retail sector’s global commodity chains</a:t>
            </a:r>
          </a:p>
        </p:txBody>
      </p:sp>
      <p:sp>
        <p:nvSpPr>
          <p:cNvPr id="21" name="TextBox 21"/>
          <p:cNvSpPr txBox="1"/>
          <p:nvPr/>
        </p:nvSpPr>
        <p:spPr>
          <a:xfrm>
            <a:off x="1264216" y="3231458"/>
            <a:ext cx="13197229" cy="629263"/>
          </a:xfrm>
          <a:prstGeom prst="rect">
            <a:avLst/>
          </a:prstGeom>
        </p:spPr>
        <p:txBody>
          <a:bodyPr lIns="0" tIns="0" rIns="0" bIns="0" rtlCol="0" anchor="t">
            <a:spAutoFit/>
          </a:bodyPr>
          <a:lstStyle/>
          <a:p>
            <a:pPr marL="0" lvl="0" indent="0" algn="l">
              <a:lnSpc>
                <a:spcPts val="2424"/>
              </a:lnSpc>
            </a:pPr>
            <a:r>
              <a:rPr lang="en-US" sz="2400">
                <a:solidFill>
                  <a:srgbClr val="0E8B2B"/>
                </a:solidFill>
                <a:latin typeface="Open Sauce"/>
                <a:ea typeface="Open Sauce"/>
                <a:cs typeface="Open Sauce"/>
                <a:sym typeface="Open Sauce"/>
              </a:rPr>
              <a:t>Introducing additional layers of control and value extraction by corporations utilizing the power of data</a:t>
            </a:r>
          </a:p>
        </p:txBody>
      </p:sp>
      <p:sp>
        <p:nvSpPr>
          <p:cNvPr id="22" name="TextBox 22"/>
          <p:cNvSpPr txBox="1"/>
          <p:nvPr/>
        </p:nvSpPr>
        <p:spPr>
          <a:xfrm>
            <a:off x="1287926" y="3984546"/>
            <a:ext cx="14599309" cy="615553"/>
          </a:xfrm>
          <a:prstGeom prst="rect">
            <a:avLst/>
          </a:prstGeom>
        </p:spPr>
        <p:txBody>
          <a:bodyPr lIns="0" tIns="0" rIns="0" bIns="0" rtlCol="0" anchor="t">
            <a:spAutoFit/>
          </a:bodyPr>
          <a:lstStyle/>
          <a:p>
            <a:pPr marL="0" lvl="0" indent="0" algn="l">
              <a:lnSpc>
                <a:spcPts val="2424"/>
              </a:lnSpc>
            </a:pPr>
            <a:r>
              <a:rPr lang="en-US" sz="2400" dirty="0">
                <a:solidFill>
                  <a:srgbClr val="0E8B2B"/>
                </a:solidFill>
                <a:latin typeface="Open Sauce"/>
                <a:ea typeface="Open Sauce"/>
                <a:cs typeface="Open Sauce"/>
                <a:sym typeface="Open Sauce"/>
              </a:rPr>
              <a:t>Corporations are using advertisements to blur the distinction between social markets and induced markets.</a:t>
            </a:r>
          </a:p>
        </p:txBody>
      </p:sp>
      <p:sp>
        <p:nvSpPr>
          <p:cNvPr id="23" name="Freeform 23"/>
          <p:cNvSpPr/>
          <p:nvPr/>
        </p:nvSpPr>
        <p:spPr>
          <a:xfrm>
            <a:off x="726161" y="4699534"/>
            <a:ext cx="406848" cy="403797"/>
          </a:xfrm>
          <a:custGeom>
            <a:avLst/>
            <a:gdLst/>
            <a:ahLst/>
            <a:cxnLst/>
            <a:rect l="l" t="t" r="r" b="b"/>
            <a:pathLst>
              <a:path w="406848" h="403797">
                <a:moveTo>
                  <a:pt x="0" y="0"/>
                </a:moveTo>
                <a:lnTo>
                  <a:pt x="406848" y="0"/>
                </a:lnTo>
                <a:lnTo>
                  <a:pt x="406848" y="403797"/>
                </a:lnTo>
                <a:lnTo>
                  <a:pt x="0" y="4037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TextBox 24"/>
          <p:cNvSpPr txBox="1"/>
          <p:nvPr/>
        </p:nvSpPr>
        <p:spPr>
          <a:xfrm>
            <a:off x="1287926" y="4737634"/>
            <a:ext cx="13898269" cy="933989"/>
          </a:xfrm>
          <a:prstGeom prst="rect">
            <a:avLst/>
          </a:prstGeom>
        </p:spPr>
        <p:txBody>
          <a:bodyPr lIns="0" tIns="0" rIns="0" bIns="0" rtlCol="0" anchor="t">
            <a:spAutoFit/>
          </a:bodyPr>
          <a:lstStyle/>
          <a:p>
            <a:pPr marL="0" lvl="0" indent="0" algn="l">
              <a:lnSpc>
                <a:spcPts val="2424"/>
              </a:lnSpc>
            </a:pPr>
            <a:r>
              <a:rPr lang="en-US" sz="2400" dirty="0">
                <a:solidFill>
                  <a:srgbClr val="0E8B2B"/>
                </a:solidFill>
                <a:latin typeface="Open Sauce"/>
                <a:ea typeface="Open Sauce"/>
                <a:cs typeface="Open Sauce"/>
                <a:sym typeface="Open Sauce"/>
              </a:rPr>
              <a:t>Research shows that using the power of technology and information, corporations leverage different compliances, resulting in taking over the regulatory space of government for food quality standards enforcement. </a:t>
            </a:r>
          </a:p>
        </p:txBody>
      </p:sp>
      <p:sp>
        <p:nvSpPr>
          <p:cNvPr id="25" name="Freeform 25"/>
          <p:cNvSpPr/>
          <p:nvPr/>
        </p:nvSpPr>
        <p:spPr>
          <a:xfrm>
            <a:off x="726161" y="5812068"/>
            <a:ext cx="406848" cy="403797"/>
          </a:xfrm>
          <a:custGeom>
            <a:avLst/>
            <a:gdLst/>
            <a:ahLst/>
            <a:cxnLst/>
            <a:rect l="l" t="t" r="r" b="b"/>
            <a:pathLst>
              <a:path w="406848" h="403797">
                <a:moveTo>
                  <a:pt x="0" y="0"/>
                </a:moveTo>
                <a:lnTo>
                  <a:pt x="406848" y="0"/>
                </a:lnTo>
                <a:lnTo>
                  <a:pt x="406848" y="403797"/>
                </a:lnTo>
                <a:lnTo>
                  <a:pt x="0" y="4037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TextBox 26"/>
          <p:cNvSpPr txBox="1"/>
          <p:nvPr/>
        </p:nvSpPr>
        <p:spPr>
          <a:xfrm>
            <a:off x="1287926" y="5850168"/>
            <a:ext cx="13303909" cy="615553"/>
          </a:xfrm>
          <a:prstGeom prst="rect">
            <a:avLst/>
          </a:prstGeom>
        </p:spPr>
        <p:txBody>
          <a:bodyPr lIns="0" tIns="0" rIns="0" bIns="0" rtlCol="0" anchor="t">
            <a:spAutoFit/>
          </a:bodyPr>
          <a:lstStyle/>
          <a:p>
            <a:pPr marL="0" lvl="0" indent="0" algn="l">
              <a:lnSpc>
                <a:spcPts val="2424"/>
              </a:lnSpc>
            </a:pPr>
            <a:r>
              <a:rPr lang="en-US" sz="2400" dirty="0">
                <a:solidFill>
                  <a:srgbClr val="0E8B2B"/>
                </a:solidFill>
                <a:latin typeface="Open Sauce"/>
                <a:ea typeface="Open Sauce"/>
                <a:cs typeface="Open Sauce"/>
                <a:sym typeface="Open Sauce"/>
              </a:rPr>
              <a:t>Fintech and widespread information and communication tools are not yet helping develop reliable pro-farmer or pro-consumer coalitions.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526464" flipH="1">
            <a:off x="12476026" y="5087488"/>
            <a:ext cx="5765853" cy="5009085"/>
          </a:xfrm>
          <a:custGeom>
            <a:avLst/>
            <a:gdLst/>
            <a:ahLst/>
            <a:cxnLst/>
            <a:rect l="l" t="t" r="r" b="b"/>
            <a:pathLst>
              <a:path w="5765853" h="5009085">
                <a:moveTo>
                  <a:pt x="5765853" y="0"/>
                </a:moveTo>
                <a:lnTo>
                  <a:pt x="0" y="0"/>
                </a:lnTo>
                <a:lnTo>
                  <a:pt x="0" y="5009085"/>
                </a:lnTo>
                <a:lnTo>
                  <a:pt x="5765853" y="5009085"/>
                </a:lnTo>
                <a:lnTo>
                  <a:pt x="576585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3377211">
            <a:off x="12483867" y="-4173025"/>
            <a:ext cx="7609503" cy="8771761"/>
          </a:xfrm>
          <a:custGeom>
            <a:avLst/>
            <a:gdLst/>
            <a:ahLst/>
            <a:cxnLst/>
            <a:rect l="l" t="t" r="r" b="b"/>
            <a:pathLst>
              <a:path w="7609503" h="8771761">
                <a:moveTo>
                  <a:pt x="0" y="0"/>
                </a:moveTo>
                <a:lnTo>
                  <a:pt x="7609503" y="0"/>
                </a:lnTo>
                <a:lnTo>
                  <a:pt x="7609503" y="8771761"/>
                </a:lnTo>
                <a:lnTo>
                  <a:pt x="0" y="87717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3002476" y="1157698"/>
            <a:ext cx="412981" cy="412767"/>
          </a:xfrm>
          <a:custGeom>
            <a:avLst/>
            <a:gdLst/>
            <a:ahLst/>
            <a:cxnLst/>
            <a:rect l="l" t="t" r="r" b="b"/>
            <a:pathLst>
              <a:path w="412981" h="412767">
                <a:moveTo>
                  <a:pt x="0" y="0"/>
                </a:moveTo>
                <a:lnTo>
                  <a:pt x="412980" y="0"/>
                </a:lnTo>
                <a:lnTo>
                  <a:pt x="412980" y="412767"/>
                </a:lnTo>
                <a:lnTo>
                  <a:pt x="0" y="412767"/>
                </a:lnTo>
                <a:lnTo>
                  <a:pt x="0" y="0"/>
                </a:lnTo>
                <a:close/>
              </a:path>
            </a:pathLst>
          </a:custGeom>
          <a:blipFill>
            <a:blip r:embed="rId7">
              <a:extLst>
                <a:ext uri="{96DAC541-7B7A-43D3-8B79-37D633B846F1}">
                  <asvg:svgBlip xmlns:asvg="http://schemas.microsoft.com/office/drawing/2016/SVG/main" r:embed="rId8"/>
                </a:ext>
              </a:extLst>
            </a:blip>
            <a:stretch>
              <a:fillRect r="-760962" b="-761408"/>
            </a:stretch>
          </a:blipFill>
        </p:spPr>
      </p:sp>
      <p:grpSp>
        <p:nvGrpSpPr>
          <p:cNvPr id="5" name="Group 5"/>
          <p:cNvGrpSpPr/>
          <p:nvPr/>
        </p:nvGrpSpPr>
        <p:grpSpPr>
          <a:xfrm>
            <a:off x="328783" y="6908721"/>
            <a:ext cx="747337" cy="4919982"/>
            <a:chOff x="0" y="0"/>
            <a:chExt cx="996450" cy="6559977"/>
          </a:xfrm>
        </p:grpSpPr>
        <p:sp>
          <p:nvSpPr>
            <p:cNvPr id="6" name="AutoShape 6"/>
            <p:cNvSpPr/>
            <p:nvPr/>
          </p:nvSpPr>
          <p:spPr>
            <a:xfrm>
              <a:off x="498225" y="0"/>
              <a:ext cx="0" cy="6559977"/>
            </a:xfrm>
            <a:prstGeom prst="line">
              <a:avLst/>
            </a:prstGeom>
            <a:ln w="58175" cap="flat">
              <a:solidFill>
                <a:srgbClr val="1F9139"/>
              </a:solidFill>
              <a:prstDash val="solid"/>
              <a:headEnd type="none" w="sm" len="sm"/>
              <a:tailEnd type="none" w="sm" len="sm"/>
            </a:ln>
          </p:spPr>
        </p:sp>
        <p:grpSp>
          <p:nvGrpSpPr>
            <p:cNvPr id="7" name="Group 7"/>
            <p:cNvGrpSpPr/>
            <p:nvPr/>
          </p:nvGrpSpPr>
          <p:grpSpPr>
            <a:xfrm>
              <a:off x="0" y="520456"/>
              <a:ext cx="996450" cy="99645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47625" cap="sq">
                <a:solidFill>
                  <a:srgbClr val="FFFFFF"/>
                </a:solidFill>
                <a:prstDash val="solid"/>
                <a:miter/>
              </a:ln>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60"/>
                  </a:lnSpc>
                </a:pPr>
                <a:endParaRPr/>
              </a:p>
            </p:txBody>
          </p:sp>
        </p:grpSp>
        <p:sp>
          <p:nvSpPr>
            <p:cNvPr id="10" name="Freeform 10"/>
            <p:cNvSpPr/>
            <p:nvPr/>
          </p:nvSpPr>
          <p:spPr>
            <a:xfrm>
              <a:off x="196233" y="702459"/>
              <a:ext cx="603984" cy="632444"/>
            </a:xfrm>
            <a:custGeom>
              <a:avLst/>
              <a:gdLst/>
              <a:ahLst/>
              <a:cxnLst/>
              <a:rect l="l" t="t" r="r" b="b"/>
              <a:pathLst>
                <a:path w="603984" h="632444">
                  <a:moveTo>
                    <a:pt x="0" y="0"/>
                  </a:moveTo>
                  <a:lnTo>
                    <a:pt x="603984" y="0"/>
                  </a:lnTo>
                  <a:lnTo>
                    <a:pt x="603984" y="632444"/>
                  </a:lnTo>
                  <a:lnTo>
                    <a:pt x="0" y="6324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11" name="TextBox 11"/>
          <p:cNvSpPr txBox="1"/>
          <p:nvPr/>
        </p:nvSpPr>
        <p:spPr>
          <a:xfrm>
            <a:off x="645562" y="974095"/>
            <a:ext cx="12084201" cy="685726"/>
          </a:xfrm>
          <a:prstGeom prst="rect">
            <a:avLst/>
          </a:prstGeom>
        </p:spPr>
        <p:txBody>
          <a:bodyPr lIns="0" tIns="0" rIns="0" bIns="0" rtlCol="0" anchor="t">
            <a:spAutoFit/>
          </a:bodyPr>
          <a:lstStyle/>
          <a:p>
            <a:pPr marL="0" lvl="0" indent="0" algn="l">
              <a:lnSpc>
                <a:spcPts val="5100"/>
              </a:lnSpc>
            </a:pPr>
            <a:r>
              <a:rPr lang="en-US" sz="5000">
                <a:solidFill>
                  <a:srgbClr val="126A3A"/>
                </a:solidFill>
                <a:latin typeface="Open Sauce Bold"/>
                <a:ea typeface="Open Sauce Bold"/>
                <a:cs typeface="Open Sauce Bold"/>
                <a:sym typeface="Open Sauce Bold"/>
              </a:rPr>
              <a:t>Globalization in food and agriculture</a:t>
            </a:r>
          </a:p>
        </p:txBody>
      </p:sp>
      <p:sp>
        <p:nvSpPr>
          <p:cNvPr id="12" name="TextBox 12"/>
          <p:cNvSpPr txBox="1"/>
          <p:nvPr/>
        </p:nvSpPr>
        <p:spPr>
          <a:xfrm>
            <a:off x="1287926" y="2488548"/>
            <a:ext cx="14294509" cy="5347922"/>
          </a:xfrm>
          <a:prstGeom prst="rect">
            <a:avLst/>
          </a:prstGeom>
        </p:spPr>
        <p:txBody>
          <a:bodyPr lIns="0" tIns="0" rIns="0" bIns="0" rtlCol="0" anchor="t">
            <a:spAutoFit/>
          </a:bodyPr>
          <a:lstStyle/>
          <a:p>
            <a:pPr marL="561339" lvl="1" indent="-280669" algn="l">
              <a:lnSpc>
                <a:spcPts val="2625"/>
              </a:lnSpc>
              <a:buFont typeface="Arial"/>
              <a:buChar char="•"/>
            </a:pPr>
            <a:r>
              <a:rPr lang="en-US" sz="2599">
                <a:solidFill>
                  <a:srgbClr val="0E8B2B"/>
                </a:solidFill>
                <a:latin typeface="Open Sauce Bold"/>
                <a:ea typeface="Open Sauce Bold"/>
                <a:cs typeface="Open Sauce Bold"/>
                <a:sym typeface="Open Sauce Bold"/>
              </a:rPr>
              <a:t>Food Insecurity and Internationalization:</a:t>
            </a:r>
            <a:r>
              <a:rPr lang="en-US" sz="2599">
                <a:solidFill>
                  <a:srgbClr val="0E8B2B"/>
                </a:solidFill>
                <a:latin typeface="Open Sauce"/>
                <a:ea typeface="Open Sauce"/>
                <a:cs typeface="Open Sauce"/>
                <a:sym typeface="Open Sauce"/>
              </a:rPr>
              <a:t> Recent food insecurity concerns in the North, triggered by the Ukraine crisis, have led to a renewed focus on internationalizing food systems.</a:t>
            </a:r>
          </a:p>
          <a:p>
            <a:pPr algn="l">
              <a:lnSpc>
                <a:spcPts val="2625"/>
              </a:lnSpc>
            </a:pPr>
            <a:endParaRPr lang="en-US" sz="2599">
              <a:solidFill>
                <a:srgbClr val="0E8B2B"/>
              </a:solidFill>
              <a:latin typeface="Open Sauce"/>
              <a:ea typeface="Open Sauce"/>
              <a:cs typeface="Open Sauce"/>
              <a:sym typeface="Open Sauce"/>
            </a:endParaRPr>
          </a:p>
          <a:p>
            <a:pPr marL="561339" lvl="1" indent="-280669" algn="l">
              <a:lnSpc>
                <a:spcPts val="2625"/>
              </a:lnSpc>
              <a:buFont typeface="Arial"/>
              <a:buChar char="•"/>
            </a:pPr>
            <a:r>
              <a:rPr lang="en-US" sz="2599">
                <a:solidFill>
                  <a:srgbClr val="0E8B2B"/>
                </a:solidFill>
                <a:latin typeface="Open Sauce Bold"/>
                <a:ea typeface="Open Sauce Bold"/>
                <a:cs typeface="Open Sauce Bold"/>
                <a:sym typeface="Open Sauce Bold"/>
              </a:rPr>
              <a:t>Impact on Global South: </a:t>
            </a:r>
            <a:r>
              <a:rPr lang="en-US" sz="2599">
                <a:solidFill>
                  <a:srgbClr val="0E8B2B"/>
                </a:solidFill>
                <a:latin typeface="Open Sauce"/>
                <a:ea typeface="Open Sauce"/>
                <a:cs typeface="Open Sauce"/>
                <a:sym typeface="Open Sauce"/>
              </a:rPr>
              <a:t>This shift may exacerbate food insecurity in Global South countries, especially those grappling with debt stress and weak currencies reliant on energy and food imports.</a:t>
            </a:r>
          </a:p>
          <a:p>
            <a:pPr algn="l">
              <a:lnSpc>
                <a:spcPts val="2625"/>
              </a:lnSpc>
            </a:pPr>
            <a:endParaRPr lang="en-US" sz="2599">
              <a:solidFill>
                <a:srgbClr val="0E8B2B"/>
              </a:solidFill>
              <a:latin typeface="Open Sauce"/>
              <a:ea typeface="Open Sauce"/>
              <a:cs typeface="Open Sauce"/>
              <a:sym typeface="Open Sauce"/>
            </a:endParaRPr>
          </a:p>
          <a:p>
            <a:pPr marL="561339" lvl="1" indent="-280669" algn="l">
              <a:lnSpc>
                <a:spcPts val="2625"/>
              </a:lnSpc>
              <a:buFont typeface="Arial"/>
              <a:buChar char="•"/>
            </a:pPr>
            <a:r>
              <a:rPr lang="en-US" sz="2599">
                <a:solidFill>
                  <a:srgbClr val="0E8B2B"/>
                </a:solidFill>
                <a:latin typeface="Open Sauce Bold"/>
                <a:ea typeface="Open Sauce Bold"/>
                <a:cs typeface="Open Sauce Bold"/>
                <a:sym typeface="Open Sauce Bold"/>
              </a:rPr>
              <a:t>Impact on Pakistan:</a:t>
            </a:r>
            <a:r>
              <a:rPr lang="en-US" sz="2599">
                <a:solidFill>
                  <a:srgbClr val="0E8B2B"/>
                </a:solidFill>
                <a:latin typeface="Open Sauce"/>
                <a:ea typeface="Open Sauce"/>
                <a:cs typeface="Open Sauce"/>
                <a:sym typeface="Open Sauce"/>
              </a:rPr>
              <a:t> They would like to peg the local wheat prices with the international prices adding the third dimension to the mix i.e., financialization, digitalization and </a:t>
            </a:r>
            <a:r>
              <a:rPr lang="en-US" sz="2599">
                <a:solidFill>
                  <a:srgbClr val="0E8B2B"/>
                </a:solidFill>
                <a:latin typeface="Open Sauce Bold"/>
                <a:ea typeface="Open Sauce Bold"/>
                <a:cs typeface="Open Sauce Bold"/>
                <a:sym typeface="Open Sauce Bold"/>
              </a:rPr>
              <a:t>internationalization.</a:t>
            </a:r>
          </a:p>
          <a:p>
            <a:pPr algn="l">
              <a:lnSpc>
                <a:spcPts val="2625"/>
              </a:lnSpc>
            </a:pPr>
            <a:endParaRPr lang="en-US" sz="2599">
              <a:solidFill>
                <a:srgbClr val="0E8B2B"/>
              </a:solidFill>
              <a:latin typeface="Open Sauce Bold"/>
              <a:ea typeface="Open Sauce Bold"/>
              <a:cs typeface="Open Sauce Bold"/>
              <a:sym typeface="Open Sauce Bold"/>
            </a:endParaRPr>
          </a:p>
          <a:p>
            <a:pPr marL="561339" lvl="1" indent="-280669" algn="l">
              <a:lnSpc>
                <a:spcPts val="2625"/>
              </a:lnSpc>
              <a:buFont typeface="Arial"/>
              <a:buChar char="•"/>
            </a:pPr>
            <a:r>
              <a:rPr lang="en-US" sz="2599">
                <a:solidFill>
                  <a:srgbClr val="0E8B2B"/>
                </a:solidFill>
                <a:latin typeface="Open Sauce Bold"/>
                <a:ea typeface="Open Sauce Bold"/>
                <a:cs typeface="Open Sauce Bold"/>
                <a:sym typeface="Open Sauce Bold"/>
              </a:rPr>
              <a:t>Impact on agriculture:</a:t>
            </a:r>
            <a:r>
              <a:rPr lang="en-US" sz="2599">
                <a:solidFill>
                  <a:srgbClr val="0E8B2B"/>
                </a:solidFill>
                <a:latin typeface="Open Sauce"/>
                <a:ea typeface="Open Sauce"/>
                <a:cs typeface="Open Sauce"/>
                <a:sym typeface="Open Sauce"/>
              </a:rPr>
              <a:t> Financialization promotes monoculture farming as a small set of staple crops are grown to reduce investment risk, which has implications for the diversity of agricultural production and food security</a:t>
            </a:r>
          </a:p>
          <a:p>
            <a:pPr marL="0" lvl="0" indent="0" algn="l">
              <a:lnSpc>
                <a:spcPts val="2625"/>
              </a:lnSpc>
            </a:pPr>
            <a:endParaRPr lang="en-US" sz="2599">
              <a:solidFill>
                <a:srgbClr val="0E8B2B"/>
              </a:solidFill>
              <a:latin typeface="Open Sauce"/>
              <a:ea typeface="Open Sauce"/>
              <a:cs typeface="Open Sauce"/>
              <a:sym typeface="Open Sauc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5885" t="-35267" r="-29381"/>
            </a:stretch>
          </a:blipFill>
        </p:spPr>
      </p:sp>
      <p:sp>
        <p:nvSpPr>
          <p:cNvPr id="3" name="Freeform 3"/>
          <p:cNvSpPr/>
          <p:nvPr/>
        </p:nvSpPr>
        <p:spPr>
          <a:xfrm>
            <a:off x="13735369" y="-626955"/>
            <a:ext cx="9324265" cy="12011935"/>
          </a:xfrm>
          <a:custGeom>
            <a:avLst/>
            <a:gdLst/>
            <a:ahLst/>
            <a:cxnLst/>
            <a:rect l="l" t="t" r="r" b="b"/>
            <a:pathLst>
              <a:path w="9324265" h="12011935">
                <a:moveTo>
                  <a:pt x="0" y="0"/>
                </a:moveTo>
                <a:lnTo>
                  <a:pt x="9324265" y="0"/>
                </a:lnTo>
                <a:lnTo>
                  <a:pt x="9324265" y="12011935"/>
                </a:lnTo>
                <a:lnTo>
                  <a:pt x="0" y="120119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768587" y="6579629"/>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764593" y="2262938"/>
            <a:ext cx="343396" cy="340821"/>
          </a:xfrm>
          <a:custGeom>
            <a:avLst/>
            <a:gdLst/>
            <a:ahLst/>
            <a:cxnLst/>
            <a:rect l="l" t="t" r="r" b="b"/>
            <a:pathLst>
              <a:path w="343396" h="340821">
                <a:moveTo>
                  <a:pt x="0" y="0"/>
                </a:moveTo>
                <a:lnTo>
                  <a:pt x="343396" y="0"/>
                </a:lnTo>
                <a:lnTo>
                  <a:pt x="343396" y="340821"/>
                </a:lnTo>
                <a:lnTo>
                  <a:pt x="0" y="3408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764593" y="3496100"/>
            <a:ext cx="343396" cy="340821"/>
          </a:xfrm>
          <a:custGeom>
            <a:avLst/>
            <a:gdLst/>
            <a:ahLst/>
            <a:cxnLst/>
            <a:rect l="l" t="t" r="r" b="b"/>
            <a:pathLst>
              <a:path w="343396" h="340821">
                <a:moveTo>
                  <a:pt x="0" y="0"/>
                </a:moveTo>
                <a:lnTo>
                  <a:pt x="343396" y="0"/>
                </a:lnTo>
                <a:lnTo>
                  <a:pt x="343396" y="340821"/>
                </a:lnTo>
                <a:lnTo>
                  <a:pt x="0" y="3408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5187529" y="594581"/>
            <a:ext cx="2788805" cy="925406"/>
            <a:chOff x="0" y="0"/>
            <a:chExt cx="734500" cy="243728"/>
          </a:xfrm>
        </p:grpSpPr>
        <p:sp>
          <p:nvSpPr>
            <p:cNvPr id="8" name="Freeform 8"/>
            <p:cNvSpPr/>
            <p:nvPr/>
          </p:nvSpPr>
          <p:spPr>
            <a:xfrm>
              <a:off x="0" y="0"/>
              <a:ext cx="734500" cy="243728"/>
            </a:xfrm>
            <a:custGeom>
              <a:avLst/>
              <a:gdLst/>
              <a:ahLst/>
              <a:cxnLst/>
              <a:rect l="l" t="t" r="r" b="b"/>
              <a:pathLst>
                <a:path w="734500" h="243728">
                  <a:moveTo>
                    <a:pt x="0" y="0"/>
                  </a:moveTo>
                  <a:lnTo>
                    <a:pt x="734500" y="0"/>
                  </a:lnTo>
                  <a:lnTo>
                    <a:pt x="734500" y="243728"/>
                  </a:lnTo>
                  <a:lnTo>
                    <a:pt x="0" y="243728"/>
                  </a:lnTo>
                  <a:close/>
                </a:path>
              </a:pathLst>
            </a:custGeom>
            <a:solidFill>
              <a:srgbClr val="FDBB26"/>
            </a:solidFill>
          </p:spPr>
        </p:sp>
        <p:sp>
          <p:nvSpPr>
            <p:cNvPr id="9" name="TextBox 9"/>
            <p:cNvSpPr txBox="1"/>
            <p:nvPr/>
          </p:nvSpPr>
          <p:spPr>
            <a:xfrm>
              <a:off x="0" y="-47625"/>
              <a:ext cx="734500" cy="291353"/>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411545" y="815022"/>
            <a:ext cx="17259300" cy="1219316"/>
          </a:xfrm>
          <a:prstGeom prst="rect">
            <a:avLst/>
          </a:prstGeom>
        </p:spPr>
        <p:txBody>
          <a:bodyPr lIns="0" tIns="0" rIns="0" bIns="0" rtlCol="0" anchor="t">
            <a:spAutoFit/>
          </a:bodyPr>
          <a:lstStyle/>
          <a:p>
            <a:pPr algn="l">
              <a:lnSpc>
                <a:spcPts val="4731"/>
              </a:lnSpc>
            </a:pPr>
            <a:r>
              <a:rPr lang="en-US" sz="4506">
                <a:solidFill>
                  <a:srgbClr val="1F9139"/>
                </a:solidFill>
                <a:latin typeface="Gordita Bold"/>
                <a:ea typeface="Gordita Bold"/>
                <a:cs typeface="Gordita Bold"/>
                <a:sym typeface="Gordita Bold"/>
              </a:rPr>
              <a:t>Food Security  - </a:t>
            </a:r>
            <a:r>
              <a:rPr lang="en-US" sz="4506">
                <a:solidFill>
                  <a:srgbClr val="19260B"/>
                </a:solidFill>
                <a:latin typeface="Gordita Bold"/>
                <a:ea typeface="Gordita Bold"/>
                <a:cs typeface="Gordita Bold"/>
                <a:sym typeface="Gordita Bold"/>
              </a:rPr>
              <a:t>Pakistan</a:t>
            </a:r>
          </a:p>
          <a:p>
            <a:pPr algn="l">
              <a:lnSpc>
                <a:spcPts val="4731"/>
              </a:lnSpc>
            </a:pPr>
            <a:endParaRPr lang="en-US" sz="4506">
              <a:solidFill>
                <a:srgbClr val="19260B"/>
              </a:solidFill>
              <a:latin typeface="Gordita Bold"/>
              <a:ea typeface="Gordita Bold"/>
              <a:cs typeface="Gordita Bold"/>
              <a:sym typeface="Gordita Bold"/>
            </a:endParaRPr>
          </a:p>
        </p:txBody>
      </p:sp>
      <p:sp>
        <p:nvSpPr>
          <p:cNvPr id="11" name="TextBox 11"/>
          <p:cNvSpPr txBox="1"/>
          <p:nvPr/>
        </p:nvSpPr>
        <p:spPr>
          <a:xfrm>
            <a:off x="411545" y="7322432"/>
            <a:ext cx="17259300" cy="453506"/>
          </a:xfrm>
          <a:prstGeom prst="rect">
            <a:avLst/>
          </a:prstGeom>
        </p:spPr>
        <p:txBody>
          <a:bodyPr lIns="0" tIns="0" rIns="0" bIns="0" rtlCol="0" anchor="t">
            <a:spAutoFit/>
          </a:bodyPr>
          <a:lstStyle/>
          <a:p>
            <a:pPr algn="l">
              <a:lnSpc>
                <a:spcPts val="3471"/>
              </a:lnSpc>
            </a:pPr>
            <a:r>
              <a:rPr lang="en-US" sz="3306">
                <a:solidFill>
                  <a:srgbClr val="19260B"/>
                </a:solidFill>
                <a:latin typeface="Gordita Bold"/>
                <a:ea typeface="Gordita Bold"/>
                <a:cs typeface="Gordita Bold"/>
                <a:sym typeface="Gordita Bold"/>
              </a:rPr>
              <a:t>Key Drivers of Food Insecurity</a:t>
            </a:r>
          </a:p>
        </p:txBody>
      </p:sp>
      <p:sp>
        <p:nvSpPr>
          <p:cNvPr id="12" name="Freeform 12"/>
          <p:cNvSpPr/>
          <p:nvPr/>
        </p:nvSpPr>
        <p:spPr>
          <a:xfrm>
            <a:off x="764593" y="4691028"/>
            <a:ext cx="343396" cy="340821"/>
          </a:xfrm>
          <a:custGeom>
            <a:avLst/>
            <a:gdLst/>
            <a:ahLst/>
            <a:cxnLst/>
            <a:rect l="l" t="t" r="r" b="b"/>
            <a:pathLst>
              <a:path w="343396" h="340821">
                <a:moveTo>
                  <a:pt x="0" y="0"/>
                </a:moveTo>
                <a:lnTo>
                  <a:pt x="343396" y="0"/>
                </a:lnTo>
                <a:lnTo>
                  <a:pt x="343396" y="340821"/>
                </a:lnTo>
                <a:lnTo>
                  <a:pt x="0" y="3408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764593" y="6013183"/>
            <a:ext cx="343396" cy="340821"/>
          </a:xfrm>
          <a:custGeom>
            <a:avLst/>
            <a:gdLst/>
            <a:ahLst/>
            <a:cxnLst/>
            <a:rect l="l" t="t" r="r" b="b"/>
            <a:pathLst>
              <a:path w="343396" h="340821">
                <a:moveTo>
                  <a:pt x="0" y="0"/>
                </a:moveTo>
                <a:lnTo>
                  <a:pt x="343396" y="0"/>
                </a:lnTo>
                <a:lnTo>
                  <a:pt x="343396" y="340821"/>
                </a:lnTo>
                <a:lnTo>
                  <a:pt x="0" y="3408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TextBox 14"/>
          <p:cNvSpPr txBox="1"/>
          <p:nvPr/>
        </p:nvSpPr>
        <p:spPr>
          <a:xfrm>
            <a:off x="1640666" y="2215313"/>
            <a:ext cx="14963213" cy="860128"/>
          </a:xfrm>
          <a:prstGeom prst="rect">
            <a:avLst/>
          </a:prstGeom>
        </p:spPr>
        <p:txBody>
          <a:bodyPr lIns="0" tIns="0" rIns="0" bIns="0" rtlCol="0" anchor="t">
            <a:spAutoFit/>
          </a:bodyPr>
          <a:lstStyle/>
          <a:p>
            <a:pPr algn="l">
              <a:lnSpc>
                <a:spcPts val="3499"/>
              </a:lnSpc>
              <a:spcBef>
                <a:spcPct val="0"/>
              </a:spcBef>
            </a:pPr>
            <a:r>
              <a:rPr lang="en-US" sz="2499">
                <a:solidFill>
                  <a:srgbClr val="1C1C3D"/>
                </a:solidFill>
                <a:latin typeface="Gordita"/>
                <a:ea typeface="Gordita"/>
                <a:cs typeface="Gordita"/>
                <a:sym typeface="Gordita"/>
              </a:rPr>
              <a:t>Despite food surplus, </a:t>
            </a:r>
            <a:r>
              <a:rPr lang="en-US" sz="2499">
                <a:solidFill>
                  <a:srgbClr val="FF914D"/>
                </a:solidFill>
                <a:latin typeface="Gordita Bold"/>
                <a:ea typeface="Gordita Bold"/>
                <a:cs typeface="Gordita Bold"/>
                <a:sym typeface="Gordita Bold"/>
              </a:rPr>
              <a:t>36.9% of Pakistan's population</a:t>
            </a:r>
            <a:r>
              <a:rPr lang="en-US" sz="2499">
                <a:solidFill>
                  <a:srgbClr val="1C1C3D"/>
                </a:solidFill>
                <a:latin typeface="Gordita"/>
                <a:ea typeface="Gordita"/>
                <a:cs typeface="Gordita"/>
                <a:sym typeface="Gordita"/>
              </a:rPr>
              <a:t> faces </a:t>
            </a:r>
            <a:r>
              <a:rPr lang="en-US" sz="2499">
                <a:solidFill>
                  <a:srgbClr val="FF914D"/>
                </a:solidFill>
                <a:latin typeface="Gordita Bold"/>
                <a:ea typeface="Gordita Bold"/>
                <a:cs typeface="Gordita Bold"/>
                <a:sym typeface="Gordita Bold"/>
              </a:rPr>
              <a:t>food insecurity,</a:t>
            </a:r>
            <a:r>
              <a:rPr lang="en-US" sz="2499">
                <a:solidFill>
                  <a:srgbClr val="1C1C3D"/>
                </a:solidFill>
                <a:latin typeface="Gordita"/>
                <a:ea typeface="Gordita"/>
                <a:cs typeface="Gordita"/>
                <a:sym typeface="Gordita"/>
              </a:rPr>
              <a:t> primarily due to </a:t>
            </a:r>
            <a:r>
              <a:rPr lang="en-US" sz="2499">
                <a:solidFill>
                  <a:srgbClr val="FF914D"/>
                </a:solidFill>
                <a:latin typeface="Gordita Bold"/>
                <a:ea typeface="Gordita Bold"/>
                <a:cs typeface="Gordita Bold"/>
                <a:sym typeface="Gordita Bold"/>
              </a:rPr>
              <a:t>affordability </a:t>
            </a:r>
            <a:r>
              <a:rPr lang="en-US" sz="2499">
                <a:solidFill>
                  <a:srgbClr val="1C1C3D"/>
                </a:solidFill>
                <a:latin typeface="Gordita"/>
                <a:ea typeface="Gordita"/>
                <a:cs typeface="Gordita"/>
                <a:sym typeface="Gordita"/>
              </a:rPr>
              <a:t>issues (WFP 2018).</a:t>
            </a:r>
          </a:p>
        </p:txBody>
      </p:sp>
      <p:sp>
        <p:nvSpPr>
          <p:cNvPr id="15" name="TextBox 15"/>
          <p:cNvSpPr txBox="1"/>
          <p:nvPr/>
        </p:nvSpPr>
        <p:spPr>
          <a:xfrm>
            <a:off x="1723445" y="3577957"/>
            <a:ext cx="15260150" cy="860425"/>
          </a:xfrm>
          <a:prstGeom prst="rect">
            <a:avLst/>
          </a:prstGeom>
        </p:spPr>
        <p:txBody>
          <a:bodyPr lIns="0" tIns="0" rIns="0" bIns="0" rtlCol="0" anchor="t">
            <a:spAutoFit/>
          </a:bodyPr>
          <a:lstStyle/>
          <a:p>
            <a:pPr algn="l">
              <a:lnSpc>
                <a:spcPts val="3499"/>
              </a:lnSpc>
              <a:spcBef>
                <a:spcPct val="0"/>
              </a:spcBef>
            </a:pPr>
            <a:r>
              <a:rPr lang="en-US" sz="2499">
                <a:solidFill>
                  <a:srgbClr val="1C1C3D"/>
                </a:solidFill>
                <a:latin typeface="Gordita"/>
                <a:ea typeface="Gordita"/>
                <a:cs typeface="Gordita"/>
                <a:sym typeface="Gordita"/>
              </a:rPr>
              <a:t>Pakistan </a:t>
            </a:r>
            <a:r>
              <a:rPr lang="en-US" sz="2499">
                <a:solidFill>
                  <a:srgbClr val="FF914D"/>
                </a:solidFill>
                <a:latin typeface="Gordita Bold"/>
                <a:ea typeface="Gordita Bold"/>
                <a:cs typeface="Gordita Bold"/>
                <a:sym typeface="Gordita Bold"/>
              </a:rPr>
              <a:t>ranks 99th out of 129 nations</a:t>
            </a:r>
            <a:r>
              <a:rPr lang="en-US" sz="2499">
                <a:solidFill>
                  <a:srgbClr val="1C1C3D"/>
                </a:solidFill>
                <a:latin typeface="Gordita"/>
                <a:ea typeface="Gordita"/>
                <a:cs typeface="Gordita"/>
                <a:sym typeface="Gordita"/>
              </a:rPr>
              <a:t>, with a declining score from </a:t>
            </a:r>
            <a:r>
              <a:rPr lang="en-US" sz="2499">
                <a:solidFill>
                  <a:srgbClr val="FF914D"/>
                </a:solidFill>
                <a:latin typeface="Gordita Bold"/>
                <a:ea typeface="Gordita Bold"/>
                <a:cs typeface="Gordita Bold"/>
                <a:sym typeface="Gordita Bold"/>
              </a:rPr>
              <a:t>36.8 in 2000 to 26.1 in 2022.</a:t>
            </a:r>
          </a:p>
        </p:txBody>
      </p:sp>
      <p:sp>
        <p:nvSpPr>
          <p:cNvPr id="16" name="TextBox 16"/>
          <p:cNvSpPr txBox="1"/>
          <p:nvPr/>
        </p:nvSpPr>
        <p:spPr>
          <a:xfrm>
            <a:off x="1723445" y="4695557"/>
            <a:ext cx="15260150" cy="860425"/>
          </a:xfrm>
          <a:prstGeom prst="rect">
            <a:avLst/>
          </a:prstGeom>
        </p:spPr>
        <p:txBody>
          <a:bodyPr lIns="0" tIns="0" rIns="0" bIns="0" rtlCol="0" anchor="t">
            <a:spAutoFit/>
          </a:bodyPr>
          <a:lstStyle/>
          <a:p>
            <a:pPr algn="l">
              <a:lnSpc>
                <a:spcPts val="3499"/>
              </a:lnSpc>
              <a:spcBef>
                <a:spcPct val="0"/>
              </a:spcBef>
            </a:pPr>
            <a:r>
              <a:rPr lang="en-US" sz="2499">
                <a:solidFill>
                  <a:srgbClr val="1C1C3D"/>
                </a:solidFill>
                <a:latin typeface="Gordita"/>
                <a:ea typeface="Gordita"/>
                <a:cs typeface="Gordita"/>
                <a:sym typeface="Gordita"/>
              </a:rPr>
              <a:t>Over </a:t>
            </a:r>
            <a:r>
              <a:rPr lang="en-US" sz="2499">
                <a:solidFill>
                  <a:srgbClr val="FF914D"/>
                </a:solidFill>
                <a:latin typeface="Gordita Bold"/>
                <a:ea typeface="Gordita Bold"/>
                <a:cs typeface="Gordita Bold"/>
                <a:sym typeface="Gordita Bold"/>
              </a:rPr>
              <a:t>20%</a:t>
            </a:r>
            <a:r>
              <a:rPr lang="en-US" sz="2499">
                <a:solidFill>
                  <a:srgbClr val="1C1C3D"/>
                </a:solidFill>
                <a:latin typeface="Gordita"/>
                <a:ea typeface="Gordita"/>
                <a:cs typeface="Gordita"/>
                <a:sym typeface="Gordita"/>
              </a:rPr>
              <a:t> of the population is undernourished, and </a:t>
            </a:r>
            <a:r>
              <a:rPr lang="en-US" sz="2499">
                <a:solidFill>
                  <a:srgbClr val="FF914D"/>
                </a:solidFill>
                <a:latin typeface="Gordita Bold"/>
                <a:ea typeface="Gordita Bold"/>
                <a:cs typeface="Gordita Bold"/>
                <a:sym typeface="Gordita Bold"/>
              </a:rPr>
              <a:t>45% of children </a:t>
            </a:r>
            <a:r>
              <a:rPr lang="en-US" sz="2499">
                <a:solidFill>
                  <a:srgbClr val="1C1C3D"/>
                </a:solidFill>
                <a:latin typeface="Gordita"/>
                <a:ea typeface="Gordita"/>
                <a:cs typeface="Gordita"/>
                <a:sym typeface="Gordita"/>
              </a:rPr>
              <a:t>under five are stunted (WFP).</a:t>
            </a:r>
          </a:p>
        </p:txBody>
      </p:sp>
      <p:sp>
        <p:nvSpPr>
          <p:cNvPr id="17" name="TextBox 17"/>
          <p:cNvSpPr txBox="1"/>
          <p:nvPr/>
        </p:nvSpPr>
        <p:spPr>
          <a:xfrm>
            <a:off x="1723445" y="6017712"/>
            <a:ext cx="15260150" cy="860425"/>
          </a:xfrm>
          <a:prstGeom prst="rect">
            <a:avLst/>
          </a:prstGeom>
        </p:spPr>
        <p:txBody>
          <a:bodyPr lIns="0" tIns="0" rIns="0" bIns="0" rtlCol="0" anchor="t">
            <a:spAutoFit/>
          </a:bodyPr>
          <a:lstStyle/>
          <a:p>
            <a:pPr algn="l">
              <a:lnSpc>
                <a:spcPts val="3499"/>
              </a:lnSpc>
              <a:spcBef>
                <a:spcPct val="0"/>
              </a:spcBef>
            </a:pPr>
            <a:r>
              <a:rPr lang="en-US" sz="2499">
                <a:solidFill>
                  <a:srgbClr val="1C1C3D"/>
                </a:solidFill>
                <a:latin typeface="Gordita"/>
                <a:ea typeface="Gordita"/>
                <a:cs typeface="Gordita"/>
                <a:sym typeface="Gordita"/>
              </a:rPr>
              <a:t>Pakistani</a:t>
            </a:r>
            <a:r>
              <a:rPr lang="en-US" sz="2499">
                <a:solidFill>
                  <a:srgbClr val="1C1C3D"/>
                </a:solidFill>
                <a:latin typeface="Gordita Bold"/>
                <a:ea typeface="Gordita Bold"/>
                <a:cs typeface="Gordita Bold"/>
                <a:sym typeface="Gordita Bold"/>
              </a:rPr>
              <a:t> </a:t>
            </a:r>
            <a:r>
              <a:rPr lang="en-US" sz="2499">
                <a:solidFill>
                  <a:srgbClr val="FF914D"/>
                </a:solidFill>
                <a:latin typeface="Gordita Bold"/>
                <a:ea typeface="Gordita Bold"/>
                <a:cs typeface="Gordita Bold"/>
                <a:sym typeface="Gordita Bold"/>
              </a:rPr>
              <a:t>households spend 50.8%</a:t>
            </a:r>
            <a:r>
              <a:rPr lang="en-US" sz="2499">
                <a:solidFill>
                  <a:srgbClr val="FF914D"/>
                </a:solidFill>
                <a:latin typeface="Gordita"/>
                <a:ea typeface="Gordita"/>
                <a:cs typeface="Gordita"/>
                <a:sym typeface="Gordita"/>
              </a:rPr>
              <a:t> </a:t>
            </a:r>
            <a:r>
              <a:rPr lang="en-US" sz="2499">
                <a:solidFill>
                  <a:srgbClr val="1C1C3D"/>
                </a:solidFill>
                <a:latin typeface="Gordita"/>
                <a:ea typeface="Gordita"/>
                <a:cs typeface="Gordita"/>
                <a:sym typeface="Gordita"/>
              </a:rPr>
              <a:t>of their income on food, making them vulnerable to economic shocks</a:t>
            </a:r>
          </a:p>
        </p:txBody>
      </p:sp>
      <p:sp>
        <p:nvSpPr>
          <p:cNvPr id="18" name="TextBox 18"/>
          <p:cNvSpPr txBox="1"/>
          <p:nvPr/>
        </p:nvSpPr>
        <p:spPr>
          <a:xfrm>
            <a:off x="1640666" y="8112125"/>
            <a:ext cx="15260150" cy="1736725"/>
          </a:xfrm>
          <a:prstGeom prst="rect">
            <a:avLst/>
          </a:prstGeom>
        </p:spPr>
        <p:txBody>
          <a:bodyPr lIns="0" tIns="0" rIns="0" bIns="0" rtlCol="0" anchor="t">
            <a:spAutoFit/>
          </a:bodyPr>
          <a:lstStyle/>
          <a:p>
            <a:pPr marL="539746" lvl="1" indent="-269873" algn="l">
              <a:lnSpc>
                <a:spcPts val="3499"/>
              </a:lnSpc>
              <a:buFont typeface="Arial"/>
              <a:buChar char="•"/>
            </a:pPr>
            <a:r>
              <a:rPr lang="en-US" sz="2499">
                <a:solidFill>
                  <a:srgbClr val="1C1C3D"/>
                </a:solidFill>
                <a:latin typeface="Gordita"/>
                <a:ea typeface="Gordita"/>
                <a:cs typeface="Gordita"/>
                <a:sym typeface="Gordita"/>
              </a:rPr>
              <a:t>High food prices </a:t>
            </a:r>
            <a:r>
              <a:rPr lang="en-US" sz="2499">
                <a:solidFill>
                  <a:srgbClr val="FF914D"/>
                </a:solidFill>
                <a:latin typeface="Gordita Bold"/>
                <a:ea typeface="Gordita Bold"/>
                <a:cs typeface="Gordita Bold"/>
                <a:sym typeface="Gordita Bold"/>
              </a:rPr>
              <a:t>(over 45% increase in 2023)</a:t>
            </a:r>
            <a:r>
              <a:rPr lang="en-US" sz="2499">
                <a:solidFill>
                  <a:srgbClr val="1C1C3D"/>
                </a:solidFill>
                <a:latin typeface="Gordita"/>
                <a:ea typeface="Gordita"/>
                <a:cs typeface="Gordita"/>
                <a:sym typeface="Gordita"/>
              </a:rPr>
              <a:t> and economic challenges.</a:t>
            </a:r>
          </a:p>
          <a:p>
            <a:pPr marL="539746" lvl="1" indent="-269873" algn="l">
              <a:lnSpc>
                <a:spcPts val="3499"/>
              </a:lnSpc>
              <a:buFont typeface="Arial"/>
              <a:buChar char="•"/>
            </a:pPr>
            <a:r>
              <a:rPr lang="en-US" sz="2499">
                <a:solidFill>
                  <a:srgbClr val="1C1C3D"/>
                </a:solidFill>
                <a:latin typeface="Gordita"/>
                <a:ea typeface="Gordita"/>
                <a:cs typeface="Gordita"/>
                <a:sym typeface="Gordita"/>
              </a:rPr>
              <a:t>Reduced </a:t>
            </a:r>
            <a:r>
              <a:rPr lang="en-US" sz="2499">
                <a:solidFill>
                  <a:srgbClr val="FF914D"/>
                </a:solidFill>
                <a:latin typeface="Gordita Bold"/>
                <a:ea typeface="Gordita Bold"/>
                <a:cs typeface="Gordita Bold"/>
                <a:sym typeface="Gordita Bold"/>
              </a:rPr>
              <a:t>income</a:t>
            </a:r>
            <a:r>
              <a:rPr lang="en-US" sz="2499">
                <a:solidFill>
                  <a:srgbClr val="1C1C3D"/>
                </a:solidFill>
                <a:latin typeface="Gordita"/>
                <a:ea typeface="Gordita"/>
                <a:cs typeface="Gordita"/>
                <a:sym typeface="Gordita"/>
              </a:rPr>
              <a:t> opportunities </a:t>
            </a:r>
          </a:p>
          <a:p>
            <a:pPr marL="539746" lvl="1" indent="-269873" algn="l">
              <a:lnSpc>
                <a:spcPts val="3499"/>
              </a:lnSpc>
              <a:buFont typeface="Arial"/>
              <a:buChar char="•"/>
            </a:pPr>
            <a:r>
              <a:rPr lang="en-US" sz="2499">
                <a:solidFill>
                  <a:srgbClr val="FF914D"/>
                </a:solidFill>
                <a:latin typeface="Gordita Bold"/>
                <a:ea typeface="Gordita Bold"/>
                <a:cs typeface="Gordita Bold"/>
                <a:sym typeface="Gordita Bold"/>
              </a:rPr>
              <a:t>Climatic</a:t>
            </a:r>
            <a:r>
              <a:rPr lang="en-US" sz="2499">
                <a:solidFill>
                  <a:srgbClr val="1C1C3D"/>
                </a:solidFill>
                <a:latin typeface="Gordita"/>
                <a:ea typeface="Gordita"/>
                <a:cs typeface="Gordita"/>
                <a:sym typeface="Gordita"/>
              </a:rPr>
              <a:t> shocks, including floods, heavy rains, and droughts.</a:t>
            </a:r>
          </a:p>
          <a:p>
            <a:pPr algn="l">
              <a:lnSpc>
                <a:spcPts val="3499"/>
              </a:lnSpc>
              <a:spcBef>
                <a:spcPct val="0"/>
              </a:spcBef>
            </a:pPr>
            <a:endParaRPr lang="en-US" sz="2499">
              <a:solidFill>
                <a:srgbClr val="1C1C3D"/>
              </a:solidFill>
              <a:latin typeface="Gordita"/>
              <a:ea typeface="Gordita"/>
              <a:cs typeface="Gordita"/>
              <a:sym typeface="Gordit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984619"/>
            <a:ext cx="11197591" cy="4092277"/>
          </a:xfrm>
          <a:prstGeom prst="rect">
            <a:avLst/>
          </a:prstGeom>
        </p:spPr>
        <p:txBody>
          <a:bodyPr lIns="0" tIns="0" rIns="0" bIns="0" rtlCol="0" anchor="t">
            <a:spAutoFit/>
          </a:bodyPr>
          <a:lstStyle/>
          <a:p>
            <a:pPr marL="0" lvl="0" indent="0" algn="l">
              <a:lnSpc>
                <a:spcPts val="8049"/>
              </a:lnSpc>
            </a:pPr>
            <a:r>
              <a:rPr lang="en-US" sz="6999" spc="48" dirty="0">
                <a:solidFill>
                  <a:srgbClr val="126A3A"/>
                </a:solidFill>
                <a:latin typeface="Open Sauce"/>
                <a:ea typeface="Open Sauce"/>
                <a:cs typeface="Open Sauce"/>
                <a:sym typeface="Open Sauce"/>
              </a:rPr>
              <a:t>Reconceptualizing the </a:t>
            </a:r>
            <a:r>
              <a:rPr lang="en-US" sz="6999" spc="48" dirty="0">
                <a:solidFill>
                  <a:srgbClr val="126A3A"/>
                </a:solidFill>
                <a:latin typeface="Open Sauce Bold"/>
                <a:ea typeface="Open Sauce Bold"/>
                <a:cs typeface="Open Sauce Bold"/>
                <a:sym typeface="Open Sauce Bold"/>
              </a:rPr>
              <a:t>Social World of Wheat</a:t>
            </a:r>
            <a:r>
              <a:rPr lang="en-US" sz="6999" spc="48" dirty="0">
                <a:solidFill>
                  <a:srgbClr val="126A3A"/>
                </a:solidFill>
                <a:latin typeface="Open Sauce"/>
                <a:ea typeface="Open Sauce"/>
                <a:cs typeface="Open Sauce"/>
                <a:sym typeface="Open Sauce"/>
              </a:rPr>
              <a:t> as a critical policy &amp; research agenda</a:t>
            </a:r>
          </a:p>
        </p:txBody>
      </p:sp>
      <p:sp>
        <p:nvSpPr>
          <p:cNvPr id="3" name="Freeform 3"/>
          <p:cNvSpPr/>
          <p:nvPr/>
        </p:nvSpPr>
        <p:spPr>
          <a:xfrm rot="-10800000">
            <a:off x="-6809968" y="-402168"/>
            <a:ext cx="9324265" cy="12011935"/>
          </a:xfrm>
          <a:custGeom>
            <a:avLst/>
            <a:gdLst/>
            <a:ahLst/>
            <a:cxnLst/>
            <a:rect l="l" t="t" r="r" b="b"/>
            <a:pathLst>
              <a:path w="9324265" h="12011935">
                <a:moveTo>
                  <a:pt x="0" y="0"/>
                </a:moveTo>
                <a:lnTo>
                  <a:pt x="9324265" y="0"/>
                </a:lnTo>
                <a:lnTo>
                  <a:pt x="9324265" y="12011935"/>
                </a:lnTo>
                <a:lnTo>
                  <a:pt x="0" y="12011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8902233" y="8405235"/>
            <a:ext cx="1360661" cy="253089"/>
          </a:xfrm>
          <a:prstGeom prst="rect">
            <a:avLst/>
          </a:prstGeom>
        </p:spPr>
        <p:txBody>
          <a:bodyPr lIns="0" tIns="0" rIns="0" bIns="0" rtlCol="0" anchor="t">
            <a:spAutoFit/>
          </a:bodyPr>
          <a:lstStyle/>
          <a:p>
            <a:pPr marL="0" lvl="0" indent="0" algn="l">
              <a:lnSpc>
                <a:spcPts val="2166"/>
              </a:lnSpc>
              <a:spcBef>
                <a:spcPct val="0"/>
              </a:spcBef>
            </a:pPr>
            <a:r>
              <a:rPr lang="en-US" sz="1547">
                <a:solidFill>
                  <a:srgbClr val="FFFFFF"/>
                </a:solidFill>
                <a:latin typeface="Open Sauce Bold"/>
                <a:ea typeface="Open Sauce Bold"/>
                <a:cs typeface="Open Sauce Bold"/>
                <a:sym typeface="Open Sauce Bold"/>
              </a:rPr>
              <a:t>Website</a:t>
            </a:r>
          </a:p>
        </p:txBody>
      </p:sp>
      <p:sp>
        <p:nvSpPr>
          <p:cNvPr id="5" name="Freeform 5"/>
          <p:cNvSpPr/>
          <p:nvPr/>
        </p:nvSpPr>
        <p:spPr>
          <a:xfrm rot="6116298">
            <a:off x="8256970" y="3422333"/>
            <a:ext cx="12445713" cy="8770382"/>
          </a:xfrm>
          <a:custGeom>
            <a:avLst/>
            <a:gdLst/>
            <a:ahLst/>
            <a:cxnLst/>
            <a:rect l="l" t="t" r="r" b="b"/>
            <a:pathLst>
              <a:path w="12445713" h="8770382">
                <a:moveTo>
                  <a:pt x="0" y="0"/>
                </a:moveTo>
                <a:lnTo>
                  <a:pt x="12445713" y="0"/>
                </a:lnTo>
                <a:lnTo>
                  <a:pt x="12445713" y="8770381"/>
                </a:lnTo>
                <a:lnTo>
                  <a:pt x="0" y="8770381"/>
                </a:lnTo>
                <a:lnTo>
                  <a:pt x="0" y="0"/>
                </a:lnTo>
                <a:close/>
              </a:path>
            </a:pathLst>
          </a:custGeom>
          <a:blipFill>
            <a:blip r:embed="rId4">
              <a:alphaModFix amt="32999"/>
            </a:blip>
            <a:stretch>
              <a:fillRect l="-7643" r="-7643"/>
            </a:stretch>
          </a:blipFill>
        </p:spPr>
      </p:sp>
      <p:grpSp>
        <p:nvGrpSpPr>
          <p:cNvPr id="6" name="Group 6"/>
          <p:cNvGrpSpPr/>
          <p:nvPr/>
        </p:nvGrpSpPr>
        <p:grpSpPr>
          <a:xfrm>
            <a:off x="17259300" y="-402168"/>
            <a:ext cx="1169063" cy="10905720"/>
            <a:chOff x="0" y="0"/>
            <a:chExt cx="206639" cy="1927650"/>
          </a:xfrm>
        </p:grpSpPr>
        <p:sp>
          <p:nvSpPr>
            <p:cNvPr id="7" name="Freeform 7"/>
            <p:cNvSpPr/>
            <p:nvPr/>
          </p:nvSpPr>
          <p:spPr>
            <a:xfrm>
              <a:off x="0" y="0"/>
              <a:ext cx="206639" cy="1927650"/>
            </a:xfrm>
            <a:custGeom>
              <a:avLst/>
              <a:gdLst/>
              <a:ahLst/>
              <a:cxnLst/>
              <a:rect l="l" t="t" r="r" b="b"/>
              <a:pathLst>
                <a:path w="206639" h="1927650">
                  <a:moveTo>
                    <a:pt x="103319" y="0"/>
                  </a:moveTo>
                  <a:lnTo>
                    <a:pt x="103319" y="0"/>
                  </a:lnTo>
                  <a:cubicBezTo>
                    <a:pt x="160381" y="0"/>
                    <a:pt x="206639" y="46258"/>
                    <a:pt x="206639" y="103319"/>
                  </a:cubicBezTo>
                  <a:lnTo>
                    <a:pt x="206639" y="1824330"/>
                  </a:lnTo>
                  <a:cubicBezTo>
                    <a:pt x="206639" y="1851732"/>
                    <a:pt x="195753" y="1878012"/>
                    <a:pt x="176377" y="1897388"/>
                  </a:cubicBezTo>
                  <a:cubicBezTo>
                    <a:pt x="157001" y="1916764"/>
                    <a:pt x="130721" y="1927650"/>
                    <a:pt x="103319" y="1927650"/>
                  </a:cubicBezTo>
                  <a:lnTo>
                    <a:pt x="103319" y="1927650"/>
                  </a:lnTo>
                  <a:cubicBezTo>
                    <a:pt x="46258" y="1927650"/>
                    <a:pt x="0" y="1881392"/>
                    <a:pt x="0" y="1824330"/>
                  </a:cubicBezTo>
                  <a:lnTo>
                    <a:pt x="0" y="103319"/>
                  </a:lnTo>
                  <a:cubicBezTo>
                    <a:pt x="0" y="75917"/>
                    <a:pt x="10885" y="49638"/>
                    <a:pt x="30262" y="30262"/>
                  </a:cubicBezTo>
                  <a:cubicBezTo>
                    <a:pt x="49638" y="10885"/>
                    <a:pt x="75917" y="0"/>
                    <a:pt x="103319" y="0"/>
                  </a:cubicBezTo>
                  <a:close/>
                </a:path>
              </a:pathLst>
            </a:custGeom>
            <a:solidFill>
              <a:srgbClr val="FDC10E"/>
            </a:solidFill>
          </p:spPr>
        </p:sp>
        <p:sp>
          <p:nvSpPr>
            <p:cNvPr id="8" name="TextBox 8"/>
            <p:cNvSpPr txBox="1"/>
            <p:nvPr/>
          </p:nvSpPr>
          <p:spPr>
            <a:xfrm>
              <a:off x="0" y="-38100"/>
              <a:ext cx="206639" cy="19657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552772" y="8592906"/>
            <a:ext cx="549677" cy="54967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9582563" y="3476976"/>
            <a:ext cx="10368808" cy="7199841"/>
          </a:xfrm>
          <a:custGeom>
            <a:avLst/>
            <a:gdLst/>
            <a:ahLst/>
            <a:cxnLst/>
            <a:rect l="l" t="t" r="r" b="b"/>
            <a:pathLst>
              <a:path w="10368808" h="7199841">
                <a:moveTo>
                  <a:pt x="0" y="0"/>
                </a:moveTo>
                <a:lnTo>
                  <a:pt x="10368808" y="0"/>
                </a:lnTo>
                <a:lnTo>
                  <a:pt x="10368808" y="7199841"/>
                </a:lnTo>
                <a:lnTo>
                  <a:pt x="0" y="7199841"/>
                </a:lnTo>
                <a:lnTo>
                  <a:pt x="0" y="0"/>
                </a:lnTo>
                <a:close/>
              </a:path>
            </a:pathLst>
          </a:custGeom>
          <a:blipFill>
            <a:blip r:embed="rId5">
              <a:alphaModFix amt="81000"/>
            </a:blip>
            <a:stretch>
              <a:fillRect/>
            </a:stretch>
          </a:blipFill>
        </p:spPr>
      </p:sp>
      <p:sp>
        <p:nvSpPr>
          <p:cNvPr id="13" name="Freeform 13"/>
          <p:cNvSpPr/>
          <p:nvPr/>
        </p:nvSpPr>
        <p:spPr>
          <a:xfrm>
            <a:off x="6556426" y="7939140"/>
            <a:ext cx="7412935" cy="5128824"/>
          </a:xfrm>
          <a:custGeom>
            <a:avLst/>
            <a:gdLst/>
            <a:ahLst/>
            <a:cxnLst/>
            <a:rect l="l" t="t" r="r" b="b"/>
            <a:pathLst>
              <a:path w="7412935" h="5128824">
                <a:moveTo>
                  <a:pt x="0" y="0"/>
                </a:moveTo>
                <a:lnTo>
                  <a:pt x="7412935" y="0"/>
                </a:lnTo>
                <a:lnTo>
                  <a:pt x="7412935" y="5128824"/>
                </a:lnTo>
                <a:lnTo>
                  <a:pt x="0" y="5128824"/>
                </a:lnTo>
                <a:lnTo>
                  <a:pt x="0" y="0"/>
                </a:lnTo>
                <a:close/>
              </a:path>
            </a:pathLst>
          </a:custGeom>
          <a:blipFill>
            <a:blip r:embed="rId6"/>
            <a:stretch>
              <a:fillRect/>
            </a:stretch>
          </a:blipFill>
        </p:spPr>
      </p:sp>
      <p:sp>
        <p:nvSpPr>
          <p:cNvPr id="14" name="AutoShape 14"/>
          <p:cNvSpPr/>
          <p:nvPr/>
        </p:nvSpPr>
        <p:spPr>
          <a:xfrm>
            <a:off x="1028700" y="7703538"/>
            <a:ext cx="6492240" cy="0"/>
          </a:xfrm>
          <a:prstGeom prst="line">
            <a:avLst/>
          </a:prstGeom>
          <a:ln w="38100" cap="flat">
            <a:solidFill>
              <a:srgbClr val="FDBB26"/>
            </a:solidFill>
            <a:prstDash val="solid"/>
            <a:headEnd type="none" w="sm" len="sm"/>
            <a:tailEnd type="triangle" w="lg" len="med"/>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377211">
            <a:off x="12483867" y="-4173025"/>
            <a:ext cx="7609503" cy="8771761"/>
          </a:xfrm>
          <a:custGeom>
            <a:avLst/>
            <a:gdLst/>
            <a:ahLst/>
            <a:cxnLst/>
            <a:rect l="l" t="t" r="r" b="b"/>
            <a:pathLst>
              <a:path w="7609503" h="8771761">
                <a:moveTo>
                  <a:pt x="0" y="0"/>
                </a:moveTo>
                <a:lnTo>
                  <a:pt x="7609503" y="0"/>
                </a:lnTo>
                <a:lnTo>
                  <a:pt x="7609503" y="8771761"/>
                </a:lnTo>
                <a:lnTo>
                  <a:pt x="0" y="8771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3002476" y="1157698"/>
            <a:ext cx="412981" cy="412767"/>
          </a:xfrm>
          <a:custGeom>
            <a:avLst/>
            <a:gdLst/>
            <a:ahLst/>
            <a:cxnLst/>
            <a:rect l="l" t="t" r="r" b="b"/>
            <a:pathLst>
              <a:path w="412981" h="412767">
                <a:moveTo>
                  <a:pt x="0" y="0"/>
                </a:moveTo>
                <a:lnTo>
                  <a:pt x="412980" y="0"/>
                </a:lnTo>
                <a:lnTo>
                  <a:pt x="412980" y="412767"/>
                </a:lnTo>
                <a:lnTo>
                  <a:pt x="0" y="412767"/>
                </a:lnTo>
                <a:lnTo>
                  <a:pt x="0" y="0"/>
                </a:lnTo>
                <a:close/>
              </a:path>
            </a:pathLst>
          </a:custGeom>
          <a:blipFill>
            <a:blip r:embed="rId5">
              <a:extLst>
                <a:ext uri="{96DAC541-7B7A-43D3-8B79-37D633B846F1}">
                  <asvg:svgBlip xmlns:asvg="http://schemas.microsoft.com/office/drawing/2016/SVG/main" r:embed="rId6"/>
                </a:ext>
              </a:extLst>
            </a:blip>
            <a:stretch>
              <a:fillRect r="-760962" b="-761408"/>
            </a:stretch>
          </a:blipFill>
        </p:spPr>
      </p:sp>
      <p:grpSp>
        <p:nvGrpSpPr>
          <p:cNvPr id="4" name="Group 4"/>
          <p:cNvGrpSpPr/>
          <p:nvPr/>
        </p:nvGrpSpPr>
        <p:grpSpPr>
          <a:xfrm>
            <a:off x="17052878" y="6080632"/>
            <a:ext cx="747337" cy="4919982"/>
            <a:chOff x="0" y="0"/>
            <a:chExt cx="996450" cy="6559977"/>
          </a:xfrm>
        </p:grpSpPr>
        <p:sp>
          <p:nvSpPr>
            <p:cNvPr id="5" name="AutoShape 5"/>
            <p:cNvSpPr/>
            <p:nvPr/>
          </p:nvSpPr>
          <p:spPr>
            <a:xfrm>
              <a:off x="498225" y="0"/>
              <a:ext cx="0" cy="6559977"/>
            </a:xfrm>
            <a:prstGeom prst="line">
              <a:avLst/>
            </a:prstGeom>
            <a:ln w="58175" cap="flat">
              <a:solidFill>
                <a:srgbClr val="1F9139"/>
              </a:solidFill>
              <a:prstDash val="solid"/>
              <a:headEnd type="none" w="sm" len="sm"/>
              <a:tailEnd type="none" w="sm" len="sm"/>
            </a:ln>
          </p:spPr>
        </p:sp>
        <p:grpSp>
          <p:nvGrpSpPr>
            <p:cNvPr id="6" name="Group 6"/>
            <p:cNvGrpSpPr/>
            <p:nvPr/>
          </p:nvGrpSpPr>
          <p:grpSpPr>
            <a:xfrm>
              <a:off x="0" y="520456"/>
              <a:ext cx="996450" cy="99645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47625" cap="sq">
                <a:solidFill>
                  <a:srgbClr val="FFFFFF"/>
                </a:solidFill>
                <a:prstDash val="solid"/>
                <a:miter/>
              </a:ln>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360"/>
                  </a:lnSpc>
                </a:pPr>
                <a:endParaRPr/>
              </a:p>
            </p:txBody>
          </p:sp>
        </p:grpSp>
        <p:sp>
          <p:nvSpPr>
            <p:cNvPr id="9" name="Freeform 9"/>
            <p:cNvSpPr/>
            <p:nvPr/>
          </p:nvSpPr>
          <p:spPr>
            <a:xfrm>
              <a:off x="196233" y="702459"/>
              <a:ext cx="603984" cy="632444"/>
            </a:xfrm>
            <a:custGeom>
              <a:avLst/>
              <a:gdLst/>
              <a:ahLst/>
              <a:cxnLst/>
              <a:rect l="l" t="t" r="r" b="b"/>
              <a:pathLst>
                <a:path w="603984" h="632444">
                  <a:moveTo>
                    <a:pt x="0" y="0"/>
                  </a:moveTo>
                  <a:lnTo>
                    <a:pt x="603984" y="0"/>
                  </a:lnTo>
                  <a:lnTo>
                    <a:pt x="603984" y="632444"/>
                  </a:lnTo>
                  <a:lnTo>
                    <a:pt x="0" y="6324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10" name="Freeform 10"/>
          <p:cNvSpPr/>
          <p:nvPr/>
        </p:nvSpPr>
        <p:spPr>
          <a:xfrm>
            <a:off x="645562" y="3126383"/>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645562" y="3745682"/>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645562" y="4692492"/>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3"/>
          <p:cNvSpPr txBox="1"/>
          <p:nvPr/>
        </p:nvSpPr>
        <p:spPr>
          <a:xfrm>
            <a:off x="645562" y="974095"/>
            <a:ext cx="12084201" cy="1308050"/>
          </a:xfrm>
          <a:prstGeom prst="rect">
            <a:avLst/>
          </a:prstGeom>
        </p:spPr>
        <p:txBody>
          <a:bodyPr lIns="0" tIns="0" rIns="0" bIns="0" rtlCol="0" anchor="t">
            <a:spAutoFit/>
          </a:bodyPr>
          <a:lstStyle/>
          <a:p>
            <a:pPr marL="0" lvl="0" indent="0" algn="l">
              <a:lnSpc>
                <a:spcPts val="5100"/>
              </a:lnSpc>
            </a:pPr>
            <a:r>
              <a:rPr lang="en-US" sz="5000" dirty="0">
                <a:solidFill>
                  <a:srgbClr val="126A3A"/>
                </a:solidFill>
                <a:latin typeface="Open Sauce Bold"/>
                <a:ea typeface="Open Sauce Bold"/>
                <a:cs typeface="Open Sauce Bold"/>
                <a:sym typeface="Open Sauce Bold"/>
              </a:rPr>
              <a:t>Production and exchange in rural Pakistan </a:t>
            </a:r>
          </a:p>
        </p:txBody>
      </p:sp>
      <p:sp>
        <p:nvSpPr>
          <p:cNvPr id="14" name="TextBox 14"/>
          <p:cNvSpPr txBox="1"/>
          <p:nvPr/>
        </p:nvSpPr>
        <p:spPr>
          <a:xfrm>
            <a:off x="1242110" y="3183533"/>
            <a:ext cx="15810768" cy="327942"/>
          </a:xfrm>
          <a:prstGeom prst="rect">
            <a:avLst/>
          </a:prstGeom>
        </p:spPr>
        <p:txBody>
          <a:bodyPr lIns="0" tIns="0" rIns="0" bIns="0" rtlCol="0" anchor="t">
            <a:spAutoFit/>
          </a:bodyPr>
          <a:lstStyle/>
          <a:p>
            <a:pPr marL="0" lvl="0" indent="0" algn="l">
              <a:lnSpc>
                <a:spcPts val="2574"/>
              </a:lnSpc>
            </a:pPr>
            <a:r>
              <a:rPr lang="en-US" sz="2548">
                <a:solidFill>
                  <a:srgbClr val="0E8B2B"/>
                </a:solidFill>
                <a:latin typeface="Open Sauce"/>
                <a:ea typeface="Open Sauce"/>
                <a:cs typeface="Open Sauce"/>
                <a:sym typeface="Open Sauce"/>
              </a:rPr>
              <a:t>The rural economy has grown big but the value distribution now has a totally different character </a:t>
            </a:r>
          </a:p>
        </p:txBody>
      </p:sp>
      <p:sp>
        <p:nvSpPr>
          <p:cNvPr id="15" name="TextBox 15"/>
          <p:cNvSpPr txBox="1"/>
          <p:nvPr/>
        </p:nvSpPr>
        <p:spPr>
          <a:xfrm>
            <a:off x="1267288" y="3802832"/>
            <a:ext cx="15389993" cy="651535"/>
          </a:xfrm>
          <a:prstGeom prst="rect">
            <a:avLst/>
          </a:prstGeom>
        </p:spPr>
        <p:txBody>
          <a:bodyPr lIns="0" tIns="0" rIns="0" bIns="0" rtlCol="0" anchor="t">
            <a:spAutoFit/>
          </a:bodyPr>
          <a:lstStyle/>
          <a:p>
            <a:pPr marL="0" lvl="0" indent="0" algn="l">
              <a:lnSpc>
                <a:spcPts val="2574"/>
              </a:lnSpc>
            </a:pPr>
            <a:r>
              <a:rPr lang="en-US" sz="2548">
                <a:solidFill>
                  <a:srgbClr val="0E8B2B"/>
                </a:solidFill>
                <a:latin typeface="Open Sauce"/>
                <a:ea typeface="Open Sauce"/>
                <a:cs typeface="Open Sauce"/>
                <a:sym typeface="Open Sauce"/>
              </a:rPr>
              <a:t>The rural household is under pressure to buy those services which were available to him before in kind by the state i.e., education and health.</a:t>
            </a:r>
          </a:p>
        </p:txBody>
      </p:sp>
      <p:sp>
        <p:nvSpPr>
          <p:cNvPr id="16" name="TextBox 16"/>
          <p:cNvSpPr txBox="1"/>
          <p:nvPr/>
        </p:nvSpPr>
        <p:spPr>
          <a:xfrm>
            <a:off x="1242110" y="4749642"/>
            <a:ext cx="15618632" cy="666849"/>
          </a:xfrm>
          <a:prstGeom prst="rect">
            <a:avLst/>
          </a:prstGeom>
        </p:spPr>
        <p:txBody>
          <a:bodyPr lIns="0" tIns="0" rIns="0" bIns="0" rtlCol="0" anchor="t">
            <a:spAutoFit/>
          </a:bodyPr>
          <a:lstStyle/>
          <a:p>
            <a:pPr marL="0" lvl="0" indent="0" algn="l">
              <a:lnSpc>
                <a:spcPts val="2574"/>
              </a:lnSpc>
            </a:pPr>
            <a:r>
              <a:rPr lang="en-US" sz="2548" dirty="0">
                <a:solidFill>
                  <a:srgbClr val="0E8B2B"/>
                </a:solidFill>
                <a:latin typeface="Open Sauce Bold"/>
                <a:ea typeface="Open Sauce Bold"/>
                <a:cs typeface="Open Sauce Bold"/>
                <a:sym typeface="Open Sauce Bold"/>
              </a:rPr>
              <a:t>The burden of crime and litigation has increased many folds resulting in mounting household debt, escalating economic subjugation. </a:t>
            </a:r>
          </a:p>
        </p:txBody>
      </p:sp>
      <p:grpSp>
        <p:nvGrpSpPr>
          <p:cNvPr id="17" name="Group 17"/>
          <p:cNvGrpSpPr/>
          <p:nvPr/>
        </p:nvGrpSpPr>
        <p:grpSpPr>
          <a:xfrm>
            <a:off x="645562" y="2375079"/>
            <a:ext cx="8498438" cy="557442"/>
            <a:chOff x="0" y="0"/>
            <a:chExt cx="11331250" cy="743257"/>
          </a:xfrm>
        </p:grpSpPr>
        <p:grpSp>
          <p:nvGrpSpPr>
            <p:cNvPr id="18" name="Group 18"/>
            <p:cNvGrpSpPr/>
            <p:nvPr/>
          </p:nvGrpSpPr>
          <p:grpSpPr>
            <a:xfrm>
              <a:off x="0" y="0"/>
              <a:ext cx="7091527" cy="743257"/>
              <a:chOff x="0" y="0"/>
              <a:chExt cx="1400796" cy="146816"/>
            </a:xfrm>
          </p:grpSpPr>
          <p:sp>
            <p:nvSpPr>
              <p:cNvPr id="19" name="Freeform 19"/>
              <p:cNvSpPr/>
              <p:nvPr/>
            </p:nvSpPr>
            <p:spPr>
              <a:xfrm>
                <a:off x="0" y="0"/>
                <a:ext cx="1400796" cy="146816"/>
              </a:xfrm>
              <a:custGeom>
                <a:avLst/>
                <a:gdLst/>
                <a:ahLst/>
                <a:cxnLst/>
                <a:rect l="l" t="t" r="r" b="b"/>
                <a:pathLst>
                  <a:path w="1400796" h="146816">
                    <a:moveTo>
                      <a:pt x="0" y="0"/>
                    </a:moveTo>
                    <a:lnTo>
                      <a:pt x="1400796" y="0"/>
                    </a:lnTo>
                    <a:lnTo>
                      <a:pt x="1400796" y="146816"/>
                    </a:lnTo>
                    <a:lnTo>
                      <a:pt x="0" y="146816"/>
                    </a:lnTo>
                    <a:close/>
                  </a:path>
                </a:pathLst>
              </a:custGeom>
              <a:solidFill>
                <a:srgbClr val="FDBB26"/>
              </a:solidFill>
            </p:spPr>
          </p:sp>
          <p:sp>
            <p:nvSpPr>
              <p:cNvPr id="20" name="TextBox 20"/>
              <p:cNvSpPr txBox="1"/>
              <p:nvPr/>
            </p:nvSpPr>
            <p:spPr>
              <a:xfrm>
                <a:off x="0" y="-47625"/>
                <a:ext cx="1400796" cy="194441"/>
              </a:xfrm>
              <a:prstGeom prst="rect">
                <a:avLst/>
              </a:prstGeom>
            </p:spPr>
            <p:txBody>
              <a:bodyPr lIns="50800" tIns="50800" rIns="50800" bIns="50800" rtlCol="0" anchor="ctr"/>
              <a:lstStyle/>
              <a:p>
                <a:pPr algn="ctr">
                  <a:lnSpc>
                    <a:spcPts val="3359"/>
                  </a:lnSpc>
                </a:pPr>
                <a:endParaRPr/>
              </a:p>
            </p:txBody>
          </p:sp>
        </p:grpSp>
        <p:sp>
          <p:nvSpPr>
            <p:cNvPr id="21" name="TextBox 21"/>
            <p:cNvSpPr txBox="1"/>
            <p:nvPr/>
          </p:nvSpPr>
          <p:spPr>
            <a:xfrm>
              <a:off x="183112" y="126518"/>
              <a:ext cx="11148138" cy="495863"/>
            </a:xfrm>
            <a:prstGeom prst="rect">
              <a:avLst/>
            </a:prstGeom>
          </p:spPr>
          <p:txBody>
            <a:bodyPr lIns="0" tIns="0" rIns="0" bIns="0" rtlCol="0" anchor="t">
              <a:spAutoFit/>
            </a:bodyPr>
            <a:lstStyle/>
            <a:p>
              <a:pPr algn="l">
                <a:lnSpc>
                  <a:spcPts val="2939"/>
                </a:lnSpc>
              </a:pPr>
              <a:r>
                <a:rPr lang="en-US" sz="2799" dirty="0">
                  <a:solidFill>
                    <a:srgbClr val="1F9139"/>
                  </a:solidFill>
                  <a:latin typeface="Gordita Bold"/>
                  <a:ea typeface="Gordita Bold"/>
                  <a:cs typeface="Gordita Bold"/>
                  <a:sym typeface="Gordita Bold"/>
                </a:rPr>
                <a:t>Flux in Rural Society and Economy</a:t>
              </a:r>
            </a:p>
          </p:txBody>
        </p:sp>
      </p:grpSp>
      <p:sp>
        <p:nvSpPr>
          <p:cNvPr id="22" name="Freeform 22"/>
          <p:cNvSpPr/>
          <p:nvPr/>
        </p:nvSpPr>
        <p:spPr>
          <a:xfrm>
            <a:off x="645562" y="5620777"/>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TextBox 23"/>
          <p:cNvSpPr txBox="1"/>
          <p:nvPr/>
        </p:nvSpPr>
        <p:spPr>
          <a:xfrm>
            <a:off x="1242110" y="5677927"/>
            <a:ext cx="15503278" cy="975451"/>
          </a:xfrm>
          <a:prstGeom prst="rect">
            <a:avLst/>
          </a:prstGeom>
        </p:spPr>
        <p:txBody>
          <a:bodyPr lIns="0" tIns="0" rIns="0" bIns="0" rtlCol="0" anchor="t">
            <a:spAutoFit/>
          </a:bodyPr>
          <a:lstStyle/>
          <a:p>
            <a:pPr marL="0" lvl="0" indent="0" algn="l">
              <a:lnSpc>
                <a:spcPts val="2574"/>
              </a:lnSpc>
            </a:pPr>
            <a:r>
              <a:rPr lang="en-US" sz="2548">
                <a:solidFill>
                  <a:srgbClr val="0E8B2B"/>
                </a:solidFill>
                <a:latin typeface="Open Sauce"/>
                <a:ea typeface="Open Sauce"/>
                <a:cs typeface="Open Sauce"/>
                <a:sym typeface="Open Sauce"/>
              </a:rPr>
              <a:t>The levels of household debts and the inability even of multiple jobs in creating a household break-even should have acted as </a:t>
            </a:r>
            <a:r>
              <a:rPr lang="en-US" sz="2548">
                <a:solidFill>
                  <a:srgbClr val="0E8B2B"/>
                </a:solidFill>
                <a:latin typeface="Open Sauce Bold"/>
                <a:ea typeface="Open Sauce Bold"/>
                <a:cs typeface="Open Sauce Bold"/>
                <a:sym typeface="Open Sauce Bold"/>
              </a:rPr>
              <a:t>‘efficiency shutdown feedbacks</a:t>
            </a:r>
            <a:r>
              <a:rPr lang="en-US" sz="2548">
                <a:solidFill>
                  <a:srgbClr val="0E8B2B"/>
                </a:solidFill>
                <a:latin typeface="Open Sauce"/>
                <a:ea typeface="Open Sauce"/>
                <a:cs typeface="Open Sauce"/>
                <a:sym typeface="Open Sauce"/>
              </a:rPr>
              <a:t>’ i.e. to move away from the current practice of financialization agricultural production and exchange.</a:t>
            </a:r>
          </a:p>
        </p:txBody>
      </p:sp>
      <p:sp>
        <p:nvSpPr>
          <p:cNvPr id="24" name="Freeform 24"/>
          <p:cNvSpPr/>
          <p:nvPr/>
        </p:nvSpPr>
        <p:spPr>
          <a:xfrm>
            <a:off x="645562" y="7012335"/>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TextBox 25"/>
          <p:cNvSpPr txBox="1"/>
          <p:nvPr/>
        </p:nvSpPr>
        <p:spPr>
          <a:xfrm>
            <a:off x="1242110" y="7091338"/>
            <a:ext cx="15503278" cy="666849"/>
          </a:xfrm>
          <a:prstGeom prst="rect">
            <a:avLst/>
          </a:prstGeom>
        </p:spPr>
        <p:txBody>
          <a:bodyPr lIns="0" tIns="0" rIns="0" bIns="0" rtlCol="0" anchor="t">
            <a:spAutoFit/>
          </a:bodyPr>
          <a:lstStyle/>
          <a:p>
            <a:pPr marL="0" lvl="0" indent="0" algn="l">
              <a:lnSpc>
                <a:spcPts val="2574"/>
              </a:lnSpc>
            </a:pPr>
            <a:r>
              <a:rPr lang="en-US" sz="2548" dirty="0">
                <a:solidFill>
                  <a:srgbClr val="0E8B2B"/>
                </a:solidFill>
                <a:latin typeface="Open Sauce"/>
                <a:ea typeface="Open Sauce"/>
                <a:cs typeface="Open Sauce"/>
                <a:sym typeface="Open Sauce"/>
              </a:rPr>
              <a:t>The post-</a:t>
            </a:r>
            <a:r>
              <a:rPr lang="en-US" sz="2548" dirty="0" err="1">
                <a:solidFill>
                  <a:srgbClr val="0E8B2B"/>
                </a:solidFill>
                <a:latin typeface="Open Sauce"/>
                <a:ea typeface="Open Sauce"/>
                <a:cs typeface="Open Sauce"/>
                <a:sym typeface="Open Sauce"/>
              </a:rPr>
              <a:t>productivist</a:t>
            </a:r>
            <a:r>
              <a:rPr lang="en-US" sz="2548" dirty="0">
                <a:solidFill>
                  <a:srgbClr val="0E8B2B"/>
                </a:solidFill>
                <a:latin typeface="Open Sauce"/>
                <a:ea typeface="Open Sauce"/>
                <a:cs typeface="Open Sauce"/>
                <a:sym typeface="Open Sauce"/>
              </a:rPr>
              <a:t> model adopted in Pakistan has changed the value of </a:t>
            </a:r>
            <a:r>
              <a:rPr lang="en-US" sz="2548" dirty="0" err="1">
                <a:solidFill>
                  <a:srgbClr val="0E8B2B"/>
                </a:solidFill>
                <a:latin typeface="Open Sauce"/>
                <a:ea typeface="Open Sauce"/>
                <a:cs typeface="Open Sauce"/>
                <a:sym typeface="Open Sauce"/>
              </a:rPr>
              <a:t>agri</a:t>
            </a:r>
            <a:r>
              <a:rPr lang="en-US" sz="2548" dirty="0">
                <a:solidFill>
                  <a:srgbClr val="0E8B2B"/>
                </a:solidFill>
                <a:latin typeface="Open Sauce"/>
                <a:ea typeface="Open Sauce"/>
                <a:cs typeface="Open Sauce"/>
                <a:sym typeface="Open Sauce"/>
              </a:rPr>
              <a:t>-land, which requires high MSP even for the staple food </a:t>
            </a:r>
          </a:p>
        </p:txBody>
      </p:sp>
      <p:sp>
        <p:nvSpPr>
          <p:cNvPr id="26" name="Freeform 26"/>
          <p:cNvSpPr/>
          <p:nvPr/>
        </p:nvSpPr>
        <p:spPr>
          <a:xfrm>
            <a:off x="645562" y="7718816"/>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TextBox 27"/>
          <p:cNvSpPr txBox="1"/>
          <p:nvPr/>
        </p:nvSpPr>
        <p:spPr>
          <a:xfrm>
            <a:off x="1242110" y="7805887"/>
            <a:ext cx="15503278" cy="666849"/>
          </a:xfrm>
          <a:prstGeom prst="rect">
            <a:avLst/>
          </a:prstGeom>
        </p:spPr>
        <p:txBody>
          <a:bodyPr lIns="0" tIns="0" rIns="0" bIns="0" rtlCol="0" anchor="t">
            <a:spAutoFit/>
          </a:bodyPr>
          <a:lstStyle/>
          <a:p>
            <a:pPr marL="0" lvl="0" indent="0" algn="l">
              <a:lnSpc>
                <a:spcPts val="2574"/>
              </a:lnSpc>
            </a:pPr>
            <a:r>
              <a:rPr lang="en-US" sz="2548" dirty="0">
                <a:solidFill>
                  <a:srgbClr val="0E8B2B"/>
                </a:solidFill>
                <a:latin typeface="Open Sauce"/>
                <a:ea typeface="Open Sauce"/>
                <a:cs typeface="Open Sauce"/>
                <a:sym typeface="Open Sauce"/>
              </a:rPr>
              <a:t>The land is being used for recreation and non-food production </a:t>
            </a:r>
            <a:r>
              <a:rPr lang="en-US" sz="2548" dirty="0" err="1">
                <a:solidFill>
                  <a:srgbClr val="0E8B2B"/>
                </a:solidFill>
                <a:latin typeface="Open Sauce"/>
                <a:ea typeface="Open Sauce"/>
                <a:cs typeface="Open Sauce"/>
                <a:sym typeface="Open Sauce"/>
              </a:rPr>
              <a:t>eg</a:t>
            </a:r>
            <a:r>
              <a:rPr lang="en-US" sz="2548" dirty="0">
                <a:solidFill>
                  <a:srgbClr val="0E8B2B"/>
                </a:solidFill>
                <a:latin typeface="Open Sauce"/>
                <a:ea typeface="Open Sauce"/>
                <a:cs typeface="Open Sauce"/>
                <a:sym typeface="Open Sauce"/>
              </a:rPr>
              <a:t> country homes, housing colonies, theme parks, modern business offices, not-much sports, cultural, communal, art places </a:t>
            </a:r>
          </a:p>
        </p:txBody>
      </p:sp>
      <p:grpSp>
        <p:nvGrpSpPr>
          <p:cNvPr id="28" name="Group 28"/>
          <p:cNvGrpSpPr/>
          <p:nvPr/>
        </p:nvGrpSpPr>
        <p:grpSpPr>
          <a:xfrm>
            <a:off x="1077602" y="8642915"/>
            <a:ext cx="15841112" cy="1148093"/>
            <a:chOff x="0" y="0"/>
            <a:chExt cx="21121482" cy="1530790"/>
          </a:xfrm>
        </p:grpSpPr>
        <p:grpSp>
          <p:nvGrpSpPr>
            <p:cNvPr id="29" name="Group 29"/>
            <p:cNvGrpSpPr/>
            <p:nvPr/>
          </p:nvGrpSpPr>
          <p:grpSpPr>
            <a:xfrm>
              <a:off x="0" y="0"/>
              <a:ext cx="21121482" cy="1530790"/>
              <a:chOff x="0" y="0"/>
              <a:chExt cx="4172145" cy="302378"/>
            </a:xfrm>
          </p:grpSpPr>
          <p:sp>
            <p:nvSpPr>
              <p:cNvPr id="30" name="Freeform 30"/>
              <p:cNvSpPr/>
              <p:nvPr/>
            </p:nvSpPr>
            <p:spPr>
              <a:xfrm>
                <a:off x="0" y="0"/>
                <a:ext cx="4172145" cy="302378"/>
              </a:xfrm>
              <a:custGeom>
                <a:avLst/>
                <a:gdLst/>
                <a:ahLst/>
                <a:cxnLst/>
                <a:rect l="l" t="t" r="r" b="b"/>
                <a:pathLst>
                  <a:path w="4172145" h="302378">
                    <a:moveTo>
                      <a:pt x="24925" y="0"/>
                    </a:moveTo>
                    <a:lnTo>
                      <a:pt x="4147220" y="0"/>
                    </a:lnTo>
                    <a:cubicBezTo>
                      <a:pt x="4160985" y="0"/>
                      <a:pt x="4172145" y="11159"/>
                      <a:pt x="4172145" y="24925"/>
                    </a:cubicBezTo>
                    <a:lnTo>
                      <a:pt x="4172145" y="277453"/>
                    </a:lnTo>
                    <a:cubicBezTo>
                      <a:pt x="4172145" y="291219"/>
                      <a:pt x="4160985" y="302378"/>
                      <a:pt x="4147220" y="302378"/>
                    </a:cubicBezTo>
                    <a:lnTo>
                      <a:pt x="24925" y="302378"/>
                    </a:lnTo>
                    <a:cubicBezTo>
                      <a:pt x="11159" y="302378"/>
                      <a:pt x="0" y="291219"/>
                      <a:pt x="0" y="277453"/>
                    </a:cubicBezTo>
                    <a:lnTo>
                      <a:pt x="0" y="24925"/>
                    </a:lnTo>
                    <a:cubicBezTo>
                      <a:pt x="0" y="11159"/>
                      <a:pt x="11159" y="0"/>
                      <a:pt x="24925" y="0"/>
                    </a:cubicBezTo>
                    <a:close/>
                  </a:path>
                </a:pathLst>
              </a:custGeom>
              <a:solidFill>
                <a:srgbClr val="0E8B2B"/>
              </a:solidFill>
            </p:spPr>
          </p:sp>
          <p:sp>
            <p:nvSpPr>
              <p:cNvPr id="31" name="TextBox 31"/>
              <p:cNvSpPr txBox="1"/>
              <p:nvPr/>
            </p:nvSpPr>
            <p:spPr>
              <a:xfrm>
                <a:off x="0" y="47625"/>
                <a:ext cx="4172145" cy="254753"/>
              </a:xfrm>
              <a:prstGeom prst="rect">
                <a:avLst/>
              </a:prstGeom>
            </p:spPr>
            <p:txBody>
              <a:bodyPr lIns="50800" tIns="50800" rIns="50800" bIns="50800" rtlCol="0" anchor="ctr"/>
              <a:lstStyle/>
              <a:p>
                <a:pPr algn="ctr">
                  <a:lnSpc>
                    <a:spcPts val="2525"/>
                  </a:lnSpc>
                </a:pPr>
                <a:endParaRPr/>
              </a:p>
            </p:txBody>
          </p:sp>
        </p:grpSp>
        <p:sp>
          <p:nvSpPr>
            <p:cNvPr id="32" name="TextBox 32"/>
            <p:cNvSpPr txBox="1"/>
            <p:nvPr/>
          </p:nvSpPr>
          <p:spPr>
            <a:xfrm>
              <a:off x="454965" y="346295"/>
              <a:ext cx="20196230" cy="876300"/>
            </a:xfrm>
            <a:prstGeom prst="rect">
              <a:avLst/>
            </a:prstGeom>
          </p:spPr>
          <p:txBody>
            <a:bodyPr lIns="0" tIns="0" rIns="0" bIns="0" rtlCol="0" anchor="t">
              <a:spAutoFit/>
            </a:bodyPr>
            <a:lstStyle/>
            <a:p>
              <a:pPr marL="0" lvl="0" indent="0" algn="just">
                <a:lnSpc>
                  <a:spcPts val="2549"/>
                </a:lnSpc>
              </a:pPr>
              <a:r>
                <a:rPr lang="en-US" sz="2499" dirty="0">
                  <a:solidFill>
                    <a:srgbClr val="FFFFFF"/>
                  </a:solidFill>
                  <a:latin typeface="Open Sauce Bold Italics"/>
                  <a:ea typeface="Open Sauce Bold Italics"/>
                  <a:cs typeface="Open Sauce Bold Italics"/>
                  <a:sym typeface="Open Sauce Bold Italics"/>
                </a:rPr>
                <a:t>With cash crops doing well, connectivity improving a lot, a market civilization with uniform habits of fun consumption, the rural economy is now in the process of being highly </a:t>
              </a:r>
              <a:r>
                <a:rPr lang="en-US" sz="2499" dirty="0" err="1">
                  <a:solidFill>
                    <a:srgbClr val="FFFFFF"/>
                  </a:solidFill>
                  <a:latin typeface="Open Sauce Bold Italics"/>
                  <a:ea typeface="Open Sauce Bold Italics"/>
                  <a:cs typeface="Open Sauce Bold Italics"/>
                  <a:sym typeface="Open Sauce Bold Italics"/>
                </a:rPr>
                <a:t>servitized</a:t>
              </a:r>
              <a:endParaRPr lang="en-US" sz="2499" dirty="0">
                <a:solidFill>
                  <a:srgbClr val="FFFFFF"/>
                </a:solidFill>
                <a:latin typeface="Open Sauce Bold Italics"/>
                <a:ea typeface="Open Sauce Bold Italics"/>
                <a:cs typeface="Open Sauce Bold Italics"/>
                <a:sym typeface="Open Sauce Bold Italics"/>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377211">
            <a:off x="12483867" y="-4173025"/>
            <a:ext cx="7609503" cy="8771761"/>
          </a:xfrm>
          <a:custGeom>
            <a:avLst/>
            <a:gdLst/>
            <a:ahLst/>
            <a:cxnLst/>
            <a:rect l="l" t="t" r="r" b="b"/>
            <a:pathLst>
              <a:path w="7609503" h="8771761">
                <a:moveTo>
                  <a:pt x="0" y="0"/>
                </a:moveTo>
                <a:lnTo>
                  <a:pt x="7609503" y="0"/>
                </a:lnTo>
                <a:lnTo>
                  <a:pt x="7609503" y="8771761"/>
                </a:lnTo>
                <a:lnTo>
                  <a:pt x="0" y="8771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3002476" y="1157698"/>
            <a:ext cx="412981" cy="412767"/>
          </a:xfrm>
          <a:custGeom>
            <a:avLst/>
            <a:gdLst/>
            <a:ahLst/>
            <a:cxnLst/>
            <a:rect l="l" t="t" r="r" b="b"/>
            <a:pathLst>
              <a:path w="412981" h="412767">
                <a:moveTo>
                  <a:pt x="0" y="0"/>
                </a:moveTo>
                <a:lnTo>
                  <a:pt x="412980" y="0"/>
                </a:lnTo>
                <a:lnTo>
                  <a:pt x="412980" y="412767"/>
                </a:lnTo>
                <a:lnTo>
                  <a:pt x="0" y="412767"/>
                </a:lnTo>
                <a:lnTo>
                  <a:pt x="0" y="0"/>
                </a:lnTo>
                <a:close/>
              </a:path>
            </a:pathLst>
          </a:custGeom>
          <a:blipFill>
            <a:blip r:embed="rId5">
              <a:extLst>
                <a:ext uri="{96DAC541-7B7A-43D3-8B79-37D633B846F1}">
                  <asvg:svgBlip xmlns:asvg="http://schemas.microsoft.com/office/drawing/2016/SVG/main" r:embed="rId6"/>
                </a:ext>
              </a:extLst>
            </a:blip>
            <a:stretch>
              <a:fillRect r="-760962" b="-761408"/>
            </a:stretch>
          </a:blipFill>
        </p:spPr>
      </p:sp>
      <p:grpSp>
        <p:nvGrpSpPr>
          <p:cNvPr id="4" name="Group 4"/>
          <p:cNvGrpSpPr/>
          <p:nvPr/>
        </p:nvGrpSpPr>
        <p:grpSpPr>
          <a:xfrm>
            <a:off x="17052878" y="6080632"/>
            <a:ext cx="747337" cy="4919982"/>
            <a:chOff x="0" y="0"/>
            <a:chExt cx="996450" cy="6559977"/>
          </a:xfrm>
        </p:grpSpPr>
        <p:sp>
          <p:nvSpPr>
            <p:cNvPr id="5" name="AutoShape 5"/>
            <p:cNvSpPr/>
            <p:nvPr/>
          </p:nvSpPr>
          <p:spPr>
            <a:xfrm>
              <a:off x="498225" y="0"/>
              <a:ext cx="0" cy="6559977"/>
            </a:xfrm>
            <a:prstGeom prst="line">
              <a:avLst/>
            </a:prstGeom>
            <a:ln w="58175" cap="flat">
              <a:solidFill>
                <a:srgbClr val="1F9139"/>
              </a:solidFill>
              <a:prstDash val="solid"/>
              <a:headEnd type="none" w="sm" len="sm"/>
              <a:tailEnd type="none" w="sm" len="sm"/>
            </a:ln>
          </p:spPr>
        </p:sp>
        <p:grpSp>
          <p:nvGrpSpPr>
            <p:cNvPr id="6" name="Group 6"/>
            <p:cNvGrpSpPr/>
            <p:nvPr/>
          </p:nvGrpSpPr>
          <p:grpSpPr>
            <a:xfrm>
              <a:off x="0" y="520456"/>
              <a:ext cx="996450" cy="99645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47625" cap="sq">
                <a:solidFill>
                  <a:srgbClr val="FFFFFF"/>
                </a:solidFill>
                <a:prstDash val="solid"/>
                <a:miter/>
              </a:ln>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360"/>
                  </a:lnSpc>
                </a:pPr>
                <a:endParaRPr/>
              </a:p>
            </p:txBody>
          </p:sp>
        </p:grpSp>
        <p:sp>
          <p:nvSpPr>
            <p:cNvPr id="9" name="Freeform 9"/>
            <p:cNvSpPr/>
            <p:nvPr/>
          </p:nvSpPr>
          <p:spPr>
            <a:xfrm>
              <a:off x="196233" y="702459"/>
              <a:ext cx="603984" cy="632444"/>
            </a:xfrm>
            <a:custGeom>
              <a:avLst/>
              <a:gdLst/>
              <a:ahLst/>
              <a:cxnLst/>
              <a:rect l="l" t="t" r="r" b="b"/>
              <a:pathLst>
                <a:path w="603984" h="632444">
                  <a:moveTo>
                    <a:pt x="0" y="0"/>
                  </a:moveTo>
                  <a:lnTo>
                    <a:pt x="603984" y="0"/>
                  </a:lnTo>
                  <a:lnTo>
                    <a:pt x="603984" y="632444"/>
                  </a:lnTo>
                  <a:lnTo>
                    <a:pt x="0" y="6324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10" name="Freeform 10"/>
          <p:cNvSpPr/>
          <p:nvPr/>
        </p:nvSpPr>
        <p:spPr>
          <a:xfrm>
            <a:off x="645562" y="3330594"/>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645562" y="3949893"/>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645562" y="4896703"/>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3"/>
          <p:cNvSpPr txBox="1"/>
          <p:nvPr/>
        </p:nvSpPr>
        <p:spPr>
          <a:xfrm>
            <a:off x="645562" y="974095"/>
            <a:ext cx="12084201" cy="1333351"/>
          </a:xfrm>
          <a:prstGeom prst="rect">
            <a:avLst/>
          </a:prstGeom>
        </p:spPr>
        <p:txBody>
          <a:bodyPr lIns="0" tIns="0" rIns="0" bIns="0" rtlCol="0" anchor="t">
            <a:spAutoFit/>
          </a:bodyPr>
          <a:lstStyle/>
          <a:p>
            <a:pPr marL="0" lvl="0" indent="0" algn="l">
              <a:lnSpc>
                <a:spcPts val="5100"/>
              </a:lnSpc>
            </a:pPr>
            <a:r>
              <a:rPr lang="en-US" sz="5000">
                <a:solidFill>
                  <a:srgbClr val="126A3A"/>
                </a:solidFill>
                <a:latin typeface="Open Sauce Bold"/>
                <a:ea typeface="Open Sauce Bold"/>
                <a:cs typeface="Open Sauce Bold"/>
                <a:sym typeface="Open Sauce Bold"/>
              </a:rPr>
              <a:t>Production and exchange of Wheat and wheat products in Pakistan </a:t>
            </a:r>
          </a:p>
        </p:txBody>
      </p:sp>
      <p:sp>
        <p:nvSpPr>
          <p:cNvPr id="14" name="TextBox 14"/>
          <p:cNvSpPr txBox="1"/>
          <p:nvPr/>
        </p:nvSpPr>
        <p:spPr>
          <a:xfrm>
            <a:off x="1242110" y="3387744"/>
            <a:ext cx="17045890" cy="328049"/>
          </a:xfrm>
          <a:prstGeom prst="rect">
            <a:avLst/>
          </a:prstGeom>
        </p:spPr>
        <p:txBody>
          <a:bodyPr lIns="0" tIns="0" rIns="0" bIns="0" rtlCol="0" anchor="t">
            <a:spAutoFit/>
          </a:bodyPr>
          <a:lstStyle/>
          <a:p>
            <a:pPr marL="0" lvl="0" indent="0" algn="l">
              <a:lnSpc>
                <a:spcPts val="2574"/>
              </a:lnSpc>
            </a:pPr>
            <a:r>
              <a:rPr lang="en-US" sz="2548">
                <a:solidFill>
                  <a:srgbClr val="0E8B2B"/>
                </a:solidFill>
                <a:latin typeface="Open Sauce Bold"/>
                <a:ea typeface="Open Sauce Bold"/>
                <a:cs typeface="Open Sauce Bold"/>
                <a:sym typeface="Open Sauce Bold"/>
              </a:rPr>
              <a:t>In Pakistan we do not have the romantic post-productionism leading to an ecological modernization </a:t>
            </a:r>
          </a:p>
        </p:txBody>
      </p:sp>
      <p:sp>
        <p:nvSpPr>
          <p:cNvPr id="15" name="TextBox 15"/>
          <p:cNvSpPr txBox="1"/>
          <p:nvPr/>
        </p:nvSpPr>
        <p:spPr>
          <a:xfrm>
            <a:off x="1267288" y="4007043"/>
            <a:ext cx="15478100" cy="651535"/>
          </a:xfrm>
          <a:prstGeom prst="rect">
            <a:avLst/>
          </a:prstGeom>
        </p:spPr>
        <p:txBody>
          <a:bodyPr lIns="0" tIns="0" rIns="0" bIns="0" rtlCol="0" anchor="t">
            <a:spAutoFit/>
          </a:bodyPr>
          <a:lstStyle/>
          <a:p>
            <a:pPr marL="0" lvl="0" indent="0" algn="l">
              <a:lnSpc>
                <a:spcPts val="2574"/>
              </a:lnSpc>
            </a:pPr>
            <a:r>
              <a:rPr lang="en-US" sz="2548">
                <a:solidFill>
                  <a:srgbClr val="0E8B2B"/>
                </a:solidFill>
                <a:latin typeface="Open Sauce"/>
                <a:ea typeface="Open Sauce"/>
                <a:cs typeface="Open Sauce"/>
                <a:sym typeface="Open Sauce"/>
              </a:rPr>
              <a:t>Ideally, the post-productionism suppresses the excesses of producing for the sake of profit denuding the sustenance capacity of land</a:t>
            </a:r>
          </a:p>
        </p:txBody>
      </p:sp>
      <p:sp>
        <p:nvSpPr>
          <p:cNvPr id="16" name="TextBox 16"/>
          <p:cNvSpPr txBox="1"/>
          <p:nvPr/>
        </p:nvSpPr>
        <p:spPr>
          <a:xfrm>
            <a:off x="1242110" y="4953853"/>
            <a:ext cx="15618632" cy="333425"/>
          </a:xfrm>
          <a:prstGeom prst="rect">
            <a:avLst/>
          </a:prstGeom>
        </p:spPr>
        <p:txBody>
          <a:bodyPr lIns="0" tIns="0" rIns="0" bIns="0" rtlCol="0" anchor="t">
            <a:spAutoFit/>
          </a:bodyPr>
          <a:lstStyle/>
          <a:p>
            <a:pPr marL="0" lvl="0" indent="0" algn="l">
              <a:lnSpc>
                <a:spcPts val="2574"/>
              </a:lnSpc>
            </a:pPr>
            <a:r>
              <a:rPr lang="en-US" sz="2548" dirty="0">
                <a:solidFill>
                  <a:srgbClr val="0E8B2B"/>
                </a:solidFill>
                <a:latin typeface="Open Sauce"/>
                <a:ea typeface="Open Sauce"/>
                <a:cs typeface="Open Sauce"/>
                <a:sym typeface="Open Sauce"/>
              </a:rPr>
              <a:t>Very few local cooperative solutions emerging to improve the localized food insecurity</a:t>
            </a:r>
          </a:p>
        </p:txBody>
      </p:sp>
      <p:grpSp>
        <p:nvGrpSpPr>
          <p:cNvPr id="17" name="Group 17"/>
          <p:cNvGrpSpPr/>
          <p:nvPr/>
        </p:nvGrpSpPr>
        <p:grpSpPr>
          <a:xfrm>
            <a:off x="645562" y="2375079"/>
            <a:ext cx="10601558" cy="557442"/>
            <a:chOff x="0" y="0"/>
            <a:chExt cx="14135410" cy="743257"/>
          </a:xfrm>
        </p:grpSpPr>
        <p:grpSp>
          <p:nvGrpSpPr>
            <p:cNvPr id="18" name="Group 18"/>
            <p:cNvGrpSpPr/>
            <p:nvPr/>
          </p:nvGrpSpPr>
          <p:grpSpPr>
            <a:xfrm>
              <a:off x="0" y="0"/>
              <a:ext cx="8846477" cy="743257"/>
              <a:chOff x="0" y="0"/>
              <a:chExt cx="1747452" cy="146816"/>
            </a:xfrm>
          </p:grpSpPr>
          <p:sp>
            <p:nvSpPr>
              <p:cNvPr id="19" name="Freeform 19"/>
              <p:cNvSpPr/>
              <p:nvPr/>
            </p:nvSpPr>
            <p:spPr>
              <a:xfrm>
                <a:off x="0" y="0"/>
                <a:ext cx="1747452" cy="146816"/>
              </a:xfrm>
              <a:custGeom>
                <a:avLst/>
                <a:gdLst/>
                <a:ahLst/>
                <a:cxnLst/>
                <a:rect l="l" t="t" r="r" b="b"/>
                <a:pathLst>
                  <a:path w="1747452" h="146816">
                    <a:moveTo>
                      <a:pt x="0" y="0"/>
                    </a:moveTo>
                    <a:lnTo>
                      <a:pt x="1747452" y="0"/>
                    </a:lnTo>
                    <a:lnTo>
                      <a:pt x="1747452" y="146816"/>
                    </a:lnTo>
                    <a:lnTo>
                      <a:pt x="0" y="146816"/>
                    </a:lnTo>
                    <a:close/>
                  </a:path>
                </a:pathLst>
              </a:custGeom>
              <a:solidFill>
                <a:srgbClr val="FDBB26"/>
              </a:solidFill>
            </p:spPr>
          </p:sp>
          <p:sp>
            <p:nvSpPr>
              <p:cNvPr id="20" name="TextBox 20"/>
              <p:cNvSpPr txBox="1"/>
              <p:nvPr/>
            </p:nvSpPr>
            <p:spPr>
              <a:xfrm>
                <a:off x="0" y="-47625"/>
                <a:ext cx="1747452" cy="194441"/>
              </a:xfrm>
              <a:prstGeom prst="rect">
                <a:avLst/>
              </a:prstGeom>
            </p:spPr>
            <p:txBody>
              <a:bodyPr lIns="50800" tIns="50800" rIns="50800" bIns="50800" rtlCol="0" anchor="ctr"/>
              <a:lstStyle/>
              <a:p>
                <a:pPr algn="ctr">
                  <a:lnSpc>
                    <a:spcPts val="3359"/>
                  </a:lnSpc>
                </a:pPr>
                <a:endParaRPr/>
              </a:p>
            </p:txBody>
          </p:sp>
        </p:grpSp>
        <p:sp>
          <p:nvSpPr>
            <p:cNvPr id="21" name="TextBox 21"/>
            <p:cNvSpPr txBox="1"/>
            <p:nvPr/>
          </p:nvSpPr>
          <p:spPr>
            <a:xfrm>
              <a:off x="228427" y="126518"/>
              <a:ext cx="13906983" cy="495863"/>
            </a:xfrm>
            <a:prstGeom prst="rect">
              <a:avLst/>
            </a:prstGeom>
          </p:spPr>
          <p:txBody>
            <a:bodyPr lIns="0" tIns="0" rIns="0" bIns="0" rtlCol="0" anchor="t">
              <a:spAutoFit/>
            </a:bodyPr>
            <a:lstStyle/>
            <a:p>
              <a:pPr algn="l">
                <a:lnSpc>
                  <a:spcPts val="2939"/>
                </a:lnSpc>
              </a:pPr>
              <a:r>
                <a:rPr lang="en-US" sz="2799" dirty="0">
                  <a:solidFill>
                    <a:srgbClr val="1F9139"/>
                  </a:solidFill>
                  <a:latin typeface="Gordita Bold"/>
                  <a:ea typeface="Gordita Bold"/>
                  <a:cs typeface="Gordita Bold"/>
                  <a:sym typeface="Gordita Bold"/>
                </a:rPr>
                <a:t>What shape has post-productivism adopted in Pakistan?</a:t>
              </a:r>
            </a:p>
          </p:txBody>
        </p:sp>
      </p:grpSp>
      <p:sp>
        <p:nvSpPr>
          <p:cNvPr id="22" name="Freeform 22"/>
          <p:cNvSpPr/>
          <p:nvPr/>
        </p:nvSpPr>
        <p:spPr>
          <a:xfrm>
            <a:off x="645562" y="5620777"/>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TextBox 23"/>
          <p:cNvSpPr txBox="1"/>
          <p:nvPr/>
        </p:nvSpPr>
        <p:spPr>
          <a:xfrm>
            <a:off x="1276813" y="5677927"/>
            <a:ext cx="15503278" cy="666849"/>
          </a:xfrm>
          <a:prstGeom prst="rect">
            <a:avLst/>
          </a:prstGeom>
        </p:spPr>
        <p:txBody>
          <a:bodyPr lIns="0" tIns="0" rIns="0" bIns="0" rtlCol="0" anchor="t">
            <a:spAutoFit/>
          </a:bodyPr>
          <a:lstStyle/>
          <a:p>
            <a:pPr marL="0" lvl="0" indent="0" algn="l">
              <a:lnSpc>
                <a:spcPts val="2574"/>
              </a:lnSpc>
            </a:pPr>
            <a:r>
              <a:rPr lang="en-US" sz="2548" dirty="0">
                <a:solidFill>
                  <a:srgbClr val="0E8B2B"/>
                </a:solidFill>
                <a:latin typeface="Open Sauce Bold"/>
                <a:ea typeface="Open Sauce Bold"/>
                <a:cs typeface="Open Sauce Bold"/>
                <a:sym typeface="Open Sauce Bold"/>
              </a:rPr>
              <a:t>Value of land as a socioeconomic asset is diminishing, paving the way for the corporate landgrab. </a:t>
            </a:r>
          </a:p>
        </p:txBody>
      </p:sp>
      <p:sp>
        <p:nvSpPr>
          <p:cNvPr id="24" name="Freeform 24"/>
          <p:cNvSpPr/>
          <p:nvPr/>
        </p:nvSpPr>
        <p:spPr>
          <a:xfrm>
            <a:off x="645562" y="6520178"/>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TextBox 25"/>
          <p:cNvSpPr txBox="1"/>
          <p:nvPr/>
        </p:nvSpPr>
        <p:spPr>
          <a:xfrm>
            <a:off x="1242110" y="6599181"/>
            <a:ext cx="15503278" cy="651535"/>
          </a:xfrm>
          <a:prstGeom prst="rect">
            <a:avLst/>
          </a:prstGeom>
        </p:spPr>
        <p:txBody>
          <a:bodyPr lIns="0" tIns="0" rIns="0" bIns="0" rtlCol="0" anchor="t">
            <a:spAutoFit/>
          </a:bodyPr>
          <a:lstStyle/>
          <a:p>
            <a:pPr marL="0" lvl="0" indent="0" algn="l">
              <a:lnSpc>
                <a:spcPts val="2574"/>
              </a:lnSpc>
            </a:pPr>
            <a:r>
              <a:rPr lang="en-US" sz="2548">
                <a:solidFill>
                  <a:srgbClr val="0E8B2B"/>
                </a:solidFill>
                <a:latin typeface="Open Sauce"/>
                <a:ea typeface="Open Sauce"/>
                <a:cs typeface="Open Sauce"/>
                <a:sym typeface="Open Sauce"/>
              </a:rPr>
              <a:t>We are witnessing the phenomenon of gentrification of rural land for holiday homes, recreational purposes etc. </a:t>
            </a:r>
          </a:p>
        </p:txBody>
      </p:sp>
      <p:grpSp>
        <p:nvGrpSpPr>
          <p:cNvPr id="26" name="Group 26"/>
          <p:cNvGrpSpPr/>
          <p:nvPr/>
        </p:nvGrpSpPr>
        <p:grpSpPr>
          <a:xfrm>
            <a:off x="1077602" y="8642915"/>
            <a:ext cx="15841112" cy="1148093"/>
            <a:chOff x="0" y="0"/>
            <a:chExt cx="21121482" cy="1530790"/>
          </a:xfrm>
        </p:grpSpPr>
        <p:grpSp>
          <p:nvGrpSpPr>
            <p:cNvPr id="27" name="Group 27"/>
            <p:cNvGrpSpPr/>
            <p:nvPr/>
          </p:nvGrpSpPr>
          <p:grpSpPr>
            <a:xfrm>
              <a:off x="0" y="0"/>
              <a:ext cx="21121482" cy="1530790"/>
              <a:chOff x="0" y="0"/>
              <a:chExt cx="4172145" cy="302378"/>
            </a:xfrm>
          </p:grpSpPr>
          <p:sp>
            <p:nvSpPr>
              <p:cNvPr id="28" name="Freeform 28"/>
              <p:cNvSpPr/>
              <p:nvPr/>
            </p:nvSpPr>
            <p:spPr>
              <a:xfrm>
                <a:off x="0" y="0"/>
                <a:ext cx="4172145" cy="302378"/>
              </a:xfrm>
              <a:custGeom>
                <a:avLst/>
                <a:gdLst/>
                <a:ahLst/>
                <a:cxnLst/>
                <a:rect l="l" t="t" r="r" b="b"/>
                <a:pathLst>
                  <a:path w="4172145" h="302378">
                    <a:moveTo>
                      <a:pt x="24925" y="0"/>
                    </a:moveTo>
                    <a:lnTo>
                      <a:pt x="4147220" y="0"/>
                    </a:lnTo>
                    <a:cubicBezTo>
                      <a:pt x="4160985" y="0"/>
                      <a:pt x="4172145" y="11159"/>
                      <a:pt x="4172145" y="24925"/>
                    </a:cubicBezTo>
                    <a:lnTo>
                      <a:pt x="4172145" y="277453"/>
                    </a:lnTo>
                    <a:cubicBezTo>
                      <a:pt x="4172145" y="291219"/>
                      <a:pt x="4160985" y="302378"/>
                      <a:pt x="4147220" y="302378"/>
                    </a:cubicBezTo>
                    <a:lnTo>
                      <a:pt x="24925" y="302378"/>
                    </a:lnTo>
                    <a:cubicBezTo>
                      <a:pt x="11159" y="302378"/>
                      <a:pt x="0" y="291219"/>
                      <a:pt x="0" y="277453"/>
                    </a:cubicBezTo>
                    <a:lnTo>
                      <a:pt x="0" y="24925"/>
                    </a:lnTo>
                    <a:cubicBezTo>
                      <a:pt x="0" y="11159"/>
                      <a:pt x="11159" y="0"/>
                      <a:pt x="24925" y="0"/>
                    </a:cubicBezTo>
                    <a:close/>
                  </a:path>
                </a:pathLst>
              </a:custGeom>
              <a:solidFill>
                <a:srgbClr val="0E8B2B"/>
              </a:solidFill>
            </p:spPr>
          </p:sp>
          <p:sp>
            <p:nvSpPr>
              <p:cNvPr id="29" name="TextBox 29"/>
              <p:cNvSpPr txBox="1"/>
              <p:nvPr/>
            </p:nvSpPr>
            <p:spPr>
              <a:xfrm>
                <a:off x="0" y="47625"/>
                <a:ext cx="4172145" cy="254753"/>
              </a:xfrm>
              <a:prstGeom prst="rect">
                <a:avLst/>
              </a:prstGeom>
            </p:spPr>
            <p:txBody>
              <a:bodyPr lIns="50800" tIns="50800" rIns="50800" bIns="50800" rtlCol="0" anchor="ctr"/>
              <a:lstStyle/>
              <a:p>
                <a:pPr algn="ctr">
                  <a:lnSpc>
                    <a:spcPts val="2525"/>
                  </a:lnSpc>
                </a:pPr>
                <a:endParaRPr/>
              </a:p>
            </p:txBody>
          </p:sp>
        </p:grpSp>
        <p:sp>
          <p:nvSpPr>
            <p:cNvPr id="30" name="TextBox 30"/>
            <p:cNvSpPr txBox="1"/>
            <p:nvPr/>
          </p:nvSpPr>
          <p:spPr>
            <a:xfrm>
              <a:off x="454965" y="346295"/>
              <a:ext cx="20196230" cy="876300"/>
            </a:xfrm>
            <a:prstGeom prst="rect">
              <a:avLst/>
            </a:prstGeom>
          </p:spPr>
          <p:txBody>
            <a:bodyPr lIns="0" tIns="0" rIns="0" bIns="0" rtlCol="0" anchor="t">
              <a:spAutoFit/>
            </a:bodyPr>
            <a:lstStyle/>
            <a:p>
              <a:pPr marL="0" lvl="0" indent="0" algn="just">
                <a:lnSpc>
                  <a:spcPts val="2549"/>
                </a:lnSpc>
              </a:pPr>
              <a:r>
                <a:rPr lang="en-US" sz="2499">
                  <a:solidFill>
                    <a:srgbClr val="FFFFFF"/>
                  </a:solidFill>
                  <a:latin typeface="Open Sauce Bold Italics"/>
                  <a:ea typeface="Open Sauce Bold Italics"/>
                  <a:cs typeface="Open Sauce Bold Italics"/>
                  <a:sym typeface="Open Sauce Bold Italics"/>
                </a:rPr>
                <a:t>The financialization of land and staple would end any semblance of social harmony in the country-side. </a:t>
              </a:r>
            </a:p>
          </p:txBody>
        </p:sp>
      </p:grpSp>
      <p:sp>
        <p:nvSpPr>
          <p:cNvPr id="31" name="Freeform 31"/>
          <p:cNvSpPr/>
          <p:nvPr/>
        </p:nvSpPr>
        <p:spPr>
          <a:xfrm>
            <a:off x="645562" y="7317392"/>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2" name="TextBox 32"/>
          <p:cNvSpPr txBox="1"/>
          <p:nvPr/>
        </p:nvSpPr>
        <p:spPr>
          <a:xfrm>
            <a:off x="1242110" y="7396395"/>
            <a:ext cx="15503278" cy="666849"/>
          </a:xfrm>
          <a:prstGeom prst="rect">
            <a:avLst/>
          </a:prstGeom>
        </p:spPr>
        <p:txBody>
          <a:bodyPr lIns="0" tIns="0" rIns="0" bIns="0" rtlCol="0" anchor="t">
            <a:spAutoFit/>
          </a:bodyPr>
          <a:lstStyle/>
          <a:p>
            <a:pPr marL="0" lvl="0" indent="0" algn="l">
              <a:lnSpc>
                <a:spcPts val="2574"/>
              </a:lnSpc>
            </a:pPr>
            <a:r>
              <a:rPr lang="en-US" sz="2548" dirty="0">
                <a:solidFill>
                  <a:srgbClr val="0E8B2B"/>
                </a:solidFill>
                <a:latin typeface="Open Sauce"/>
                <a:ea typeface="Open Sauce"/>
                <a:cs typeface="Open Sauce"/>
                <a:sym typeface="Open Sauce"/>
              </a:rPr>
              <a:t>The social world of wheat as land-based sustenance life in the countryside is losing to fast-paced financialized exchanges, making the households with limited assets very vulnerable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377211">
            <a:off x="12483867" y="-4173025"/>
            <a:ext cx="7609503" cy="8771761"/>
          </a:xfrm>
          <a:custGeom>
            <a:avLst/>
            <a:gdLst/>
            <a:ahLst/>
            <a:cxnLst/>
            <a:rect l="l" t="t" r="r" b="b"/>
            <a:pathLst>
              <a:path w="7609503" h="8771761">
                <a:moveTo>
                  <a:pt x="0" y="0"/>
                </a:moveTo>
                <a:lnTo>
                  <a:pt x="7609503" y="0"/>
                </a:lnTo>
                <a:lnTo>
                  <a:pt x="7609503" y="8771761"/>
                </a:lnTo>
                <a:lnTo>
                  <a:pt x="0" y="8771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3002476" y="1157698"/>
            <a:ext cx="412981" cy="412767"/>
          </a:xfrm>
          <a:custGeom>
            <a:avLst/>
            <a:gdLst/>
            <a:ahLst/>
            <a:cxnLst/>
            <a:rect l="l" t="t" r="r" b="b"/>
            <a:pathLst>
              <a:path w="412981" h="412767">
                <a:moveTo>
                  <a:pt x="0" y="0"/>
                </a:moveTo>
                <a:lnTo>
                  <a:pt x="412980" y="0"/>
                </a:lnTo>
                <a:lnTo>
                  <a:pt x="412980" y="412767"/>
                </a:lnTo>
                <a:lnTo>
                  <a:pt x="0" y="412767"/>
                </a:lnTo>
                <a:lnTo>
                  <a:pt x="0" y="0"/>
                </a:lnTo>
                <a:close/>
              </a:path>
            </a:pathLst>
          </a:custGeom>
          <a:blipFill>
            <a:blip r:embed="rId5">
              <a:extLst>
                <a:ext uri="{96DAC541-7B7A-43D3-8B79-37D633B846F1}">
                  <asvg:svgBlip xmlns:asvg="http://schemas.microsoft.com/office/drawing/2016/SVG/main" r:embed="rId6"/>
                </a:ext>
              </a:extLst>
            </a:blip>
            <a:stretch>
              <a:fillRect r="-760962" b="-761408"/>
            </a:stretch>
          </a:blipFill>
        </p:spPr>
      </p:sp>
      <p:grpSp>
        <p:nvGrpSpPr>
          <p:cNvPr id="4" name="Group 4"/>
          <p:cNvGrpSpPr/>
          <p:nvPr/>
        </p:nvGrpSpPr>
        <p:grpSpPr>
          <a:xfrm>
            <a:off x="17052878" y="6080632"/>
            <a:ext cx="747337" cy="4919982"/>
            <a:chOff x="0" y="0"/>
            <a:chExt cx="996450" cy="6559977"/>
          </a:xfrm>
        </p:grpSpPr>
        <p:sp>
          <p:nvSpPr>
            <p:cNvPr id="5" name="AutoShape 5"/>
            <p:cNvSpPr/>
            <p:nvPr/>
          </p:nvSpPr>
          <p:spPr>
            <a:xfrm>
              <a:off x="498225" y="0"/>
              <a:ext cx="0" cy="6559977"/>
            </a:xfrm>
            <a:prstGeom prst="line">
              <a:avLst/>
            </a:prstGeom>
            <a:ln w="58175" cap="flat">
              <a:solidFill>
                <a:srgbClr val="1F9139"/>
              </a:solidFill>
              <a:prstDash val="solid"/>
              <a:headEnd type="none" w="sm" len="sm"/>
              <a:tailEnd type="none" w="sm" len="sm"/>
            </a:ln>
          </p:spPr>
        </p:sp>
        <p:grpSp>
          <p:nvGrpSpPr>
            <p:cNvPr id="6" name="Group 6"/>
            <p:cNvGrpSpPr/>
            <p:nvPr/>
          </p:nvGrpSpPr>
          <p:grpSpPr>
            <a:xfrm>
              <a:off x="0" y="520456"/>
              <a:ext cx="996450" cy="99645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47625" cap="sq">
                <a:solidFill>
                  <a:srgbClr val="FFFFFF"/>
                </a:solidFill>
                <a:prstDash val="solid"/>
                <a:miter/>
              </a:ln>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360"/>
                  </a:lnSpc>
                </a:pPr>
                <a:endParaRPr/>
              </a:p>
            </p:txBody>
          </p:sp>
        </p:grpSp>
        <p:sp>
          <p:nvSpPr>
            <p:cNvPr id="9" name="Freeform 9"/>
            <p:cNvSpPr/>
            <p:nvPr/>
          </p:nvSpPr>
          <p:spPr>
            <a:xfrm>
              <a:off x="196233" y="702459"/>
              <a:ext cx="603984" cy="632444"/>
            </a:xfrm>
            <a:custGeom>
              <a:avLst/>
              <a:gdLst/>
              <a:ahLst/>
              <a:cxnLst/>
              <a:rect l="l" t="t" r="r" b="b"/>
              <a:pathLst>
                <a:path w="603984" h="632444">
                  <a:moveTo>
                    <a:pt x="0" y="0"/>
                  </a:moveTo>
                  <a:lnTo>
                    <a:pt x="603984" y="0"/>
                  </a:lnTo>
                  <a:lnTo>
                    <a:pt x="603984" y="632444"/>
                  </a:lnTo>
                  <a:lnTo>
                    <a:pt x="0" y="6324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10" name="Freeform 10"/>
          <p:cNvSpPr/>
          <p:nvPr/>
        </p:nvSpPr>
        <p:spPr>
          <a:xfrm>
            <a:off x="645562" y="3330594"/>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1"/>
          <p:cNvSpPr txBox="1"/>
          <p:nvPr/>
        </p:nvSpPr>
        <p:spPr>
          <a:xfrm>
            <a:off x="645562" y="974095"/>
            <a:ext cx="12084201" cy="1333351"/>
          </a:xfrm>
          <a:prstGeom prst="rect">
            <a:avLst/>
          </a:prstGeom>
        </p:spPr>
        <p:txBody>
          <a:bodyPr lIns="0" tIns="0" rIns="0" bIns="0" rtlCol="0" anchor="t">
            <a:spAutoFit/>
          </a:bodyPr>
          <a:lstStyle/>
          <a:p>
            <a:pPr marL="0" lvl="0" indent="0" algn="l">
              <a:lnSpc>
                <a:spcPts val="5100"/>
              </a:lnSpc>
            </a:pPr>
            <a:r>
              <a:rPr lang="en-US" sz="5000">
                <a:solidFill>
                  <a:srgbClr val="126A3A"/>
                </a:solidFill>
                <a:latin typeface="Open Sauce Bold"/>
                <a:ea typeface="Open Sauce Bold"/>
                <a:cs typeface="Open Sauce Bold"/>
                <a:sym typeface="Open Sauce Bold"/>
              </a:rPr>
              <a:t>Production and exchange of Wheat and wheat products in Pakistan </a:t>
            </a:r>
          </a:p>
        </p:txBody>
      </p:sp>
      <p:sp>
        <p:nvSpPr>
          <p:cNvPr id="12" name="TextBox 12"/>
          <p:cNvSpPr txBox="1"/>
          <p:nvPr/>
        </p:nvSpPr>
        <p:spPr>
          <a:xfrm>
            <a:off x="1242110" y="3387744"/>
            <a:ext cx="17045890" cy="1000274"/>
          </a:xfrm>
          <a:prstGeom prst="rect">
            <a:avLst/>
          </a:prstGeom>
        </p:spPr>
        <p:txBody>
          <a:bodyPr lIns="0" tIns="0" rIns="0" bIns="0" rtlCol="0" anchor="t">
            <a:spAutoFit/>
          </a:bodyPr>
          <a:lstStyle/>
          <a:p>
            <a:pPr marL="0" lvl="0" indent="0" algn="l">
              <a:lnSpc>
                <a:spcPts val="2574"/>
              </a:lnSpc>
            </a:pPr>
            <a:r>
              <a:rPr lang="en-US" sz="2548" dirty="0">
                <a:solidFill>
                  <a:srgbClr val="0E8B2B"/>
                </a:solidFill>
                <a:latin typeface="Open Sauce"/>
                <a:ea typeface="Open Sauce"/>
                <a:cs typeface="Open Sauce"/>
                <a:sym typeface="Open Sauce"/>
              </a:rPr>
              <a:t>Once the government allows the private sector to buy the surplus, the latter would change the notion of surplus. They would define the surplus of wheat in April and instead of carrying the stock to next year they would like to export or sell it multiple times in a hoarding-leveraging-smuggling context.</a:t>
            </a:r>
          </a:p>
        </p:txBody>
      </p:sp>
      <p:grpSp>
        <p:nvGrpSpPr>
          <p:cNvPr id="13" name="Group 13"/>
          <p:cNvGrpSpPr/>
          <p:nvPr/>
        </p:nvGrpSpPr>
        <p:grpSpPr>
          <a:xfrm>
            <a:off x="645562" y="2375079"/>
            <a:ext cx="10601558" cy="557442"/>
            <a:chOff x="0" y="0"/>
            <a:chExt cx="14135410" cy="743257"/>
          </a:xfrm>
        </p:grpSpPr>
        <p:grpSp>
          <p:nvGrpSpPr>
            <p:cNvPr id="14" name="Group 14"/>
            <p:cNvGrpSpPr/>
            <p:nvPr/>
          </p:nvGrpSpPr>
          <p:grpSpPr>
            <a:xfrm>
              <a:off x="0" y="0"/>
              <a:ext cx="8846477" cy="743257"/>
              <a:chOff x="0" y="0"/>
              <a:chExt cx="1747452" cy="146816"/>
            </a:xfrm>
          </p:grpSpPr>
          <p:sp>
            <p:nvSpPr>
              <p:cNvPr id="15" name="Freeform 15"/>
              <p:cNvSpPr/>
              <p:nvPr/>
            </p:nvSpPr>
            <p:spPr>
              <a:xfrm>
                <a:off x="0" y="0"/>
                <a:ext cx="1747452" cy="146816"/>
              </a:xfrm>
              <a:custGeom>
                <a:avLst/>
                <a:gdLst/>
                <a:ahLst/>
                <a:cxnLst/>
                <a:rect l="l" t="t" r="r" b="b"/>
                <a:pathLst>
                  <a:path w="1747452" h="146816">
                    <a:moveTo>
                      <a:pt x="0" y="0"/>
                    </a:moveTo>
                    <a:lnTo>
                      <a:pt x="1747452" y="0"/>
                    </a:lnTo>
                    <a:lnTo>
                      <a:pt x="1747452" y="146816"/>
                    </a:lnTo>
                    <a:lnTo>
                      <a:pt x="0" y="146816"/>
                    </a:lnTo>
                    <a:close/>
                  </a:path>
                </a:pathLst>
              </a:custGeom>
              <a:solidFill>
                <a:srgbClr val="FDBB26"/>
              </a:solidFill>
            </p:spPr>
          </p:sp>
          <p:sp>
            <p:nvSpPr>
              <p:cNvPr id="16" name="TextBox 16"/>
              <p:cNvSpPr txBox="1"/>
              <p:nvPr/>
            </p:nvSpPr>
            <p:spPr>
              <a:xfrm>
                <a:off x="0" y="-47625"/>
                <a:ext cx="1747452" cy="194441"/>
              </a:xfrm>
              <a:prstGeom prst="rect">
                <a:avLst/>
              </a:prstGeom>
            </p:spPr>
            <p:txBody>
              <a:bodyPr lIns="50800" tIns="50800" rIns="50800" bIns="50800" rtlCol="0" anchor="ctr"/>
              <a:lstStyle/>
              <a:p>
                <a:pPr algn="ctr">
                  <a:lnSpc>
                    <a:spcPts val="3359"/>
                  </a:lnSpc>
                </a:pPr>
                <a:endParaRPr/>
              </a:p>
            </p:txBody>
          </p:sp>
        </p:grpSp>
        <p:sp>
          <p:nvSpPr>
            <p:cNvPr id="17" name="TextBox 17"/>
            <p:cNvSpPr txBox="1"/>
            <p:nvPr/>
          </p:nvSpPr>
          <p:spPr>
            <a:xfrm>
              <a:off x="228427" y="126518"/>
              <a:ext cx="13906983" cy="528320"/>
            </a:xfrm>
            <a:prstGeom prst="rect">
              <a:avLst/>
            </a:prstGeom>
          </p:spPr>
          <p:txBody>
            <a:bodyPr lIns="0" tIns="0" rIns="0" bIns="0" rtlCol="0" anchor="t">
              <a:spAutoFit/>
            </a:bodyPr>
            <a:lstStyle/>
            <a:p>
              <a:pPr algn="l">
                <a:lnSpc>
                  <a:spcPts val="2939"/>
                </a:lnSpc>
              </a:pPr>
              <a:r>
                <a:rPr lang="en-US" sz="2799">
                  <a:solidFill>
                    <a:srgbClr val="1F9139"/>
                  </a:solidFill>
                  <a:latin typeface="Gordita Bold"/>
                  <a:ea typeface="Gordita Bold"/>
                  <a:cs typeface="Gordita Bold"/>
                  <a:sym typeface="Gordita Bold"/>
                </a:rPr>
                <a:t>Implications of further liberalization and deregulation</a:t>
              </a:r>
            </a:p>
          </p:txBody>
        </p:sp>
      </p:grpSp>
      <p:sp>
        <p:nvSpPr>
          <p:cNvPr id="20" name="Freeform 20"/>
          <p:cNvSpPr/>
          <p:nvPr/>
        </p:nvSpPr>
        <p:spPr>
          <a:xfrm>
            <a:off x="645562" y="5177409"/>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TextBox 21"/>
          <p:cNvSpPr txBox="1"/>
          <p:nvPr/>
        </p:nvSpPr>
        <p:spPr>
          <a:xfrm>
            <a:off x="1242110" y="5256412"/>
            <a:ext cx="16558105" cy="333425"/>
          </a:xfrm>
          <a:prstGeom prst="rect">
            <a:avLst/>
          </a:prstGeom>
        </p:spPr>
        <p:txBody>
          <a:bodyPr lIns="0" tIns="0" rIns="0" bIns="0" rtlCol="0" anchor="t">
            <a:spAutoFit/>
          </a:bodyPr>
          <a:lstStyle/>
          <a:p>
            <a:pPr marL="0" lvl="0" indent="0" algn="l">
              <a:lnSpc>
                <a:spcPts val="2574"/>
              </a:lnSpc>
            </a:pPr>
            <a:r>
              <a:rPr lang="en-US" sz="2548" dirty="0">
                <a:solidFill>
                  <a:srgbClr val="0E8B2B"/>
                </a:solidFill>
                <a:latin typeface="Open Sauce"/>
                <a:ea typeface="Open Sauce"/>
                <a:cs typeface="Open Sauce"/>
                <a:sym typeface="Open Sauce"/>
              </a:rPr>
              <a:t> Further dollarization of the wheat economy. </a:t>
            </a:r>
          </a:p>
        </p:txBody>
      </p:sp>
      <p:grpSp>
        <p:nvGrpSpPr>
          <p:cNvPr id="22" name="Group 22"/>
          <p:cNvGrpSpPr/>
          <p:nvPr/>
        </p:nvGrpSpPr>
        <p:grpSpPr>
          <a:xfrm>
            <a:off x="1077602" y="8642915"/>
            <a:ext cx="15841112" cy="1148093"/>
            <a:chOff x="0" y="0"/>
            <a:chExt cx="21121482" cy="1530790"/>
          </a:xfrm>
        </p:grpSpPr>
        <p:grpSp>
          <p:nvGrpSpPr>
            <p:cNvPr id="23" name="Group 23"/>
            <p:cNvGrpSpPr/>
            <p:nvPr/>
          </p:nvGrpSpPr>
          <p:grpSpPr>
            <a:xfrm>
              <a:off x="0" y="0"/>
              <a:ext cx="21121482" cy="1530790"/>
              <a:chOff x="0" y="0"/>
              <a:chExt cx="4172145" cy="302378"/>
            </a:xfrm>
          </p:grpSpPr>
          <p:sp>
            <p:nvSpPr>
              <p:cNvPr id="24" name="Freeform 24"/>
              <p:cNvSpPr/>
              <p:nvPr/>
            </p:nvSpPr>
            <p:spPr>
              <a:xfrm>
                <a:off x="0" y="0"/>
                <a:ext cx="4172145" cy="302378"/>
              </a:xfrm>
              <a:custGeom>
                <a:avLst/>
                <a:gdLst/>
                <a:ahLst/>
                <a:cxnLst/>
                <a:rect l="l" t="t" r="r" b="b"/>
                <a:pathLst>
                  <a:path w="4172145" h="302378">
                    <a:moveTo>
                      <a:pt x="24925" y="0"/>
                    </a:moveTo>
                    <a:lnTo>
                      <a:pt x="4147220" y="0"/>
                    </a:lnTo>
                    <a:cubicBezTo>
                      <a:pt x="4160985" y="0"/>
                      <a:pt x="4172145" y="11159"/>
                      <a:pt x="4172145" y="24925"/>
                    </a:cubicBezTo>
                    <a:lnTo>
                      <a:pt x="4172145" y="277453"/>
                    </a:lnTo>
                    <a:cubicBezTo>
                      <a:pt x="4172145" y="291219"/>
                      <a:pt x="4160985" y="302378"/>
                      <a:pt x="4147220" y="302378"/>
                    </a:cubicBezTo>
                    <a:lnTo>
                      <a:pt x="24925" y="302378"/>
                    </a:lnTo>
                    <a:cubicBezTo>
                      <a:pt x="11159" y="302378"/>
                      <a:pt x="0" y="291219"/>
                      <a:pt x="0" y="277453"/>
                    </a:cubicBezTo>
                    <a:lnTo>
                      <a:pt x="0" y="24925"/>
                    </a:lnTo>
                    <a:cubicBezTo>
                      <a:pt x="0" y="11159"/>
                      <a:pt x="11159" y="0"/>
                      <a:pt x="24925" y="0"/>
                    </a:cubicBezTo>
                    <a:close/>
                  </a:path>
                </a:pathLst>
              </a:custGeom>
              <a:solidFill>
                <a:srgbClr val="0E8B2B"/>
              </a:solidFill>
            </p:spPr>
          </p:sp>
          <p:sp>
            <p:nvSpPr>
              <p:cNvPr id="25" name="TextBox 25"/>
              <p:cNvSpPr txBox="1"/>
              <p:nvPr/>
            </p:nvSpPr>
            <p:spPr>
              <a:xfrm>
                <a:off x="0" y="47625"/>
                <a:ext cx="4172145" cy="254753"/>
              </a:xfrm>
              <a:prstGeom prst="rect">
                <a:avLst/>
              </a:prstGeom>
            </p:spPr>
            <p:txBody>
              <a:bodyPr lIns="50800" tIns="50800" rIns="50800" bIns="50800" rtlCol="0" anchor="ctr"/>
              <a:lstStyle/>
              <a:p>
                <a:pPr algn="ctr">
                  <a:lnSpc>
                    <a:spcPts val="2525"/>
                  </a:lnSpc>
                </a:pPr>
                <a:endParaRPr/>
              </a:p>
            </p:txBody>
          </p:sp>
        </p:grpSp>
        <p:sp>
          <p:nvSpPr>
            <p:cNvPr id="26" name="TextBox 26"/>
            <p:cNvSpPr txBox="1"/>
            <p:nvPr/>
          </p:nvSpPr>
          <p:spPr>
            <a:xfrm>
              <a:off x="454965" y="346295"/>
              <a:ext cx="20196230" cy="876300"/>
            </a:xfrm>
            <a:prstGeom prst="rect">
              <a:avLst/>
            </a:prstGeom>
          </p:spPr>
          <p:txBody>
            <a:bodyPr lIns="0" tIns="0" rIns="0" bIns="0" rtlCol="0" anchor="t">
              <a:spAutoFit/>
            </a:bodyPr>
            <a:lstStyle/>
            <a:p>
              <a:pPr marL="0" lvl="0" indent="0" algn="just">
                <a:lnSpc>
                  <a:spcPts val="2549"/>
                </a:lnSpc>
              </a:pPr>
              <a:r>
                <a:rPr lang="en-US" sz="2499">
                  <a:solidFill>
                    <a:srgbClr val="FFFFFF"/>
                  </a:solidFill>
                  <a:latin typeface="Open Sauce Bold Italics"/>
                  <a:ea typeface="Open Sauce Bold Italics"/>
                  <a:cs typeface="Open Sauce Bold Italics"/>
                  <a:sym typeface="Open Sauce Bold Italics"/>
                </a:rPr>
                <a:t>If we do not shutdown the efficiency button despite the severe food insecurity, we risk serious social unrest in Pakistan.</a:t>
              </a:r>
            </a:p>
          </p:txBody>
        </p:sp>
      </p:grpSp>
      <p:sp>
        <p:nvSpPr>
          <p:cNvPr id="27" name="Freeform 27"/>
          <p:cNvSpPr/>
          <p:nvPr/>
        </p:nvSpPr>
        <p:spPr>
          <a:xfrm>
            <a:off x="680265" y="6146288"/>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8" name="TextBox 28"/>
          <p:cNvSpPr txBox="1"/>
          <p:nvPr/>
        </p:nvSpPr>
        <p:spPr>
          <a:xfrm>
            <a:off x="1276813" y="6225291"/>
            <a:ext cx="15503278" cy="666849"/>
          </a:xfrm>
          <a:prstGeom prst="rect">
            <a:avLst/>
          </a:prstGeom>
        </p:spPr>
        <p:txBody>
          <a:bodyPr lIns="0" tIns="0" rIns="0" bIns="0" rtlCol="0" anchor="t">
            <a:spAutoFit/>
          </a:bodyPr>
          <a:lstStyle/>
          <a:p>
            <a:pPr marL="0" lvl="0" indent="0" algn="l">
              <a:lnSpc>
                <a:spcPts val="2574"/>
              </a:lnSpc>
            </a:pPr>
            <a:r>
              <a:rPr lang="en-US" sz="2548" dirty="0">
                <a:solidFill>
                  <a:srgbClr val="0E8B2B"/>
                </a:solidFill>
                <a:latin typeface="Open Sauce Bold"/>
                <a:ea typeface="Open Sauce Bold"/>
                <a:cs typeface="Open Sauce Bold"/>
                <a:sym typeface="Open Sauce Bold"/>
              </a:rPr>
              <a:t>In other words, once they monopolize the benefits, the losses could be socialized through inflation and government subsidies, including BISP transfers.</a:t>
            </a:r>
          </a:p>
        </p:txBody>
      </p:sp>
      <p:sp>
        <p:nvSpPr>
          <p:cNvPr id="29" name="Freeform 29"/>
          <p:cNvSpPr/>
          <p:nvPr/>
        </p:nvSpPr>
        <p:spPr>
          <a:xfrm>
            <a:off x="680265" y="7115167"/>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TextBox 30"/>
          <p:cNvSpPr txBox="1"/>
          <p:nvPr/>
        </p:nvSpPr>
        <p:spPr>
          <a:xfrm>
            <a:off x="1276813" y="7194170"/>
            <a:ext cx="15503278" cy="651750"/>
          </a:xfrm>
          <a:prstGeom prst="rect">
            <a:avLst/>
          </a:prstGeom>
        </p:spPr>
        <p:txBody>
          <a:bodyPr lIns="0" tIns="0" rIns="0" bIns="0" rtlCol="0" anchor="t">
            <a:spAutoFit/>
          </a:bodyPr>
          <a:lstStyle/>
          <a:p>
            <a:pPr marL="0" lvl="0" indent="0" algn="l">
              <a:lnSpc>
                <a:spcPts val="2574"/>
              </a:lnSpc>
            </a:pPr>
            <a:r>
              <a:rPr lang="en-US" sz="2548" dirty="0">
                <a:solidFill>
                  <a:srgbClr val="0E8B2B"/>
                </a:solidFill>
                <a:latin typeface="Open Sauce"/>
                <a:ea typeface="Open Sauce"/>
                <a:cs typeface="Open Sauce"/>
                <a:sym typeface="Open Sauce"/>
              </a:rPr>
              <a:t>The farmer and the end consumer is dehumanized, being deprived of any agency, any real bargaining. </a:t>
            </a:r>
          </a:p>
        </p:txBody>
      </p:sp>
      <p:sp>
        <p:nvSpPr>
          <p:cNvPr id="31" name="Freeform 31"/>
          <p:cNvSpPr/>
          <p:nvPr/>
        </p:nvSpPr>
        <p:spPr>
          <a:xfrm>
            <a:off x="645562" y="7979271"/>
            <a:ext cx="432039" cy="428799"/>
          </a:xfrm>
          <a:custGeom>
            <a:avLst/>
            <a:gdLst/>
            <a:ahLst/>
            <a:cxnLst/>
            <a:rect l="l" t="t" r="r" b="b"/>
            <a:pathLst>
              <a:path w="432039" h="428799">
                <a:moveTo>
                  <a:pt x="0" y="0"/>
                </a:moveTo>
                <a:lnTo>
                  <a:pt x="432040" y="0"/>
                </a:lnTo>
                <a:lnTo>
                  <a:pt x="432040" y="428799"/>
                </a:lnTo>
                <a:lnTo>
                  <a:pt x="0" y="4287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2" name="TextBox 32"/>
          <p:cNvSpPr txBox="1"/>
          <p:nvPr/>
        </p:nvSpPr>
        <p:spPr>
          <a:xfrm>
            <a:off x="1242110" y="8058274"/>
            <a:ext cx="15503278" cy="333425"/>
          </a:xfrm>
          <a:prstGeom prst="rect">
            <a:avLst/>
          </a:prstGeom>
        </p:spPr>
        <p:txBody>
          <a:bodyPr lIns="0" tIns="0" rIns="0" bIns="0" rtlCol="0" anchor="t">
            <a:spAutoFit/>
          </a:bodyPr>
          <a:lstStyle/>
          <a:p>
            <a:pPr marL="0" lvl="0" indent="0" algn="l">
              <a:lnSpc>
                <a:spcPts val="2574"/>
              </a:lnSpc>
            </a:pPr>
            <a:r>
              <a:rPr lang="en-US" sz="2548" dirty="0">
                <a:solidFill>
                  <a:srgbClr val="0E8B2B"/>
                </a:solidFill>
                <a:latin typeface="Open Sauce"/>
                <a:ea typeface="Open Sauce"/>
                <a:cs typeface="Open Sauce"/>
                <a:sym typeface="Open Sauce"/>
              </a:rPr>
              <a:t>A weakening social market economy in staple food eats up social harmony.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377211">
            <a:off x="12483867" y="-4173025"/>
            <a:ext cx="7609503" cy="8771761"/>
          </a:xfrm>
          <a:custGeom>
            <a:avLst/>
            <a:gdLst/>
            <a:ahLst/>
            <a:cxnLst/>
            <a:rect l="l" t="t" r="r" b="b"/>
            <a:pathLst>
              <a:path w="7609503" h="8771761">
                <a:moveTo>
                  <a:pt x="0" y="0"/>
                </a:moveTo>
                <a:lnTo>
                  <a:pt x="7609503" y="0"/>
                </a:lnTo>
                <a:lnTo>
                  <a:pt x="7609503" y="8771761"/>
                </a:lnTo>
                <a:lnTo>
                  <a:pt x="0" y="8771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3002476" y="1157698"/>
            <a:ext cx="412981" cy="412767"/>
          </a:xfrm>
          <a:custGeom>
            <a:avLst/>
            <a:gdLst/>
            <a:ahLst/>
            <a:cxnLst/>
            <a:rect l="l" t="t" r="r" b="b"/>
            <a:pathLst>
              <a:path w="412981" h="412767">
                <a:moveTo>
                  <a:pt x="0" y="0"/>
                </a:moveTo>
                <a:lnTo>
                  <a:pt x="412980" y="0"/>
                </a:lnTo>
                <a:lnTo>
                  <a:pt x="412980" y="412767"/>
                </a:lnTo>
                <a:lnTo>
                  <a:pt x="0" y="412767"/>
                </a:lnTo>
                <a:lnTo>
                  <a:pt x="0" y="0"/>
                </a:lnTo>
                <a:close/>
              </a:path>
            </a:pathLst>
          </a:custGeom>
          <a:blipFill>
            <a:blip r:embed="rId5">
              <a:extLst>
                <a:ext uri="{96DAC541-7B7A-43D3-8B79-37D633B846F1}">
                  <asvg:svgBlip xmlns:asvg="http://schemas.microsoft.com/office/drawing/2016/SVG/main" r:embed="rId6"/>
                </a:ext>
              </a:extLst>
            </a:blip>
            <a:stretch>
              <a:fillRect r="-760962" b="-761408"/>
            </a:stretch>
          </a:blipFill>
        </p:spPr>
      </p:sp>
      <p:grpSp>
        <p:nvGrpSpPr>
          <p:cNvPr id="4" name="Group 4"/>
          <p:cNvGrpSpPr/>
          <p:nvPr/>
        </p:nvGrpSpPr>
        <p:grpSpPr>
          <a:xfrm>
            <a:off x="17052878" y="6080632"/>
            <a:ext cx="747337" cy="4919982"/>
            <a:chOff x="0" y="0"/>
            <a:chExt cx="996450" cy="6559977"/>
          </a:xfrm>
        </p:grpSpPr>
        <p:sp>
          <p:nvSpPr>
            <p:cNvPr id="5" name="AutoShape 5"/>
            <p:cNvSpPr/>
            <p:nvPr/>
          </p:nvSpPr>
          <p:spPr>
            <a:xfrm>
              <a:off x="498225" y="0"/>
              <a:ext cx="0" cy="6559977"/>
            </a:xfrm>
            <a:prstGeom prst="line">
              <a:avLst/>
            </a:prstGeom>
            <a:ln w="58175" cap="flat">
              <a:solidFill>
                <a:srgbClr val="1F9139"/>
              </a:solidFill>
              <a:prstDash val="solid"/>
              <a:headEnd type="none" w="sm" len="sm"/>
              <a:tailEnd type="none" w="sm" len="sm"/>
            </a:ln>
          </p:spPr>
        </p:sp>
        <p:grpSp>
          <p:nvGrpSpPr>
            <p:cNvPr id="6" name="Group 6"/>
            <p:cNvGrpSpPr/>
            <p:nvPr/>
          </p:nvGrpSpPr>
          <p:grpSpPr>
            <a:xfrm>
              <a:off x="0" y="520456"/>
              <a:ext cx="996450" cy="99645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47625" cap="sq">
                <a:solidFill>
                  <a:srgbClr val="FFFFFF"/>
                </a:solidFill>
                <a:prstDash val="solid"/>
                <a:miter/>
              </a:ln>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360"/>
                  </a:lnSpc>
                </a:pPr>
                <a:endParaRPr/>
              </a:p>
            </p:txBody>
          </p:sp>
        </p:grpSp>
        <p:sp>
          <p:nvSpPr>
            <p:cNvPr id="9" name="Freeform 9"/>
            <p:cNvSpPr/>
            <p:nvPr/>
          </p:nvSpPr>
          <p:spPr>
            <a:xfrm>
              <a:off x="196233" y="702459"/>
              <a:ext cx="603984" cy="632444"/>
            </a:xfrm>
            <a:custGeom>
              <a:avLst/>
              <a:gdLst/>
              <a:ahLst/>
              <a:cxnLst/>
              <a:rect l="l" t="t" r="r" b="b"/>
              <a:pathLst>
                <a:path w="603984" h="632444">
                  <a:moveTo>
                    <a:pt x="0" y="0"/>
                  </a:moveTo>
                  <a:lnTo>
                    <a:pt x="603984" y="0"/>
                  </a:lnTo>
                  <a:lnTo>
                    <a:pt x="603984" y="632444"/>
                  </a:lnTo>
                  <a:lnTo>
                    <a:pt x="0" y="6324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10" name="Freeform 10"/>
          <p:cNvSpPr/>
          <p:nvPr/>
        </p:nvSpPr>
        <p:spPr>
          <a:xfrm>
            <a:off x="645562" y="1918801"/>
            <a:ext cx="494888" cy="491176"/>
          </a:xfrm>
          <a:custGeom>
            <a:avLst/>
            <a:gdLst/>
            <a:ahLst/>
            <a:cxnLst/>
            <a:rect l="l" t="t" r="r" b="b"/>
            <a:pathLst>
              <a:path w="494888" h="491176">
                <a:moveTo>
                  <a:pt x="0" y="0"/>
                </a:moveTo>
                <a:lnTo>
                  <a:pt x="494888" y="0"/>
                </a:lnTo>
                <a:lnTo>
                  <a:pt x="494888" y="491176"/>
                </a:lnTo>
                <a:lnTo>
                  <a:pt x="0" y="4911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1"/>
          <p:cNvSpPr txBox="1"/>
          <p:nvPr/>
        </p:nvSpPr>
        <p:spPr>
          <a:xfrm>
            <a:off x="645562" y="974095"/>
            <a:ext cx="12084201" cy="685726"/>
          </a:xfrm>
          <a:prstGeom prst="rect">
            <a:avLst/>
          </a:prstGeom>
        </p:spPr>
        <p:txBody>
          <a:bodyPr lIns="0" tIns="0" rIns="0" bIns="0" rtlCol="0" anchor="t">
            <a:spAutoFit/>
          </a:bodyPr>
          <a:lstStyle/>
          <a:p>
            <a:pPr marL="0" lvl="0" indent="0" algn="l">
              <a:lnSpc>
                <a:spcPts val="5100"/>
              </a:lnSpc>
            </a:pPr>
            <a:r>
              <a:rPr lang="en-US" sz="5000">
                <a:solidFill>
                  <a:srgbClr val="126A3A"/>
                </a:solidFill>
                <a:latin typeface="Open Sauce Bold"/>
                <a:ea typeface="Open Sauce Bold"/>
                <a:cs typeface="Open Sauce Bold"/>
                <a:sym typeface="Open Sauce Bold"/>
              </a:rPr>
              <a:t>Conclusion</a:t>
            </a:r>
          </a:p>
        </p:txBody>
      </p:sp>
      <p:sp>
        <p:nvSpPr>
          <p:cNvPr id="12" name="TextBox 12"/>
          <p:cNvSpPr txBox="1"/>
          <p:nvPr/>
        </p:nvSpPr>
        <p:spPr>
          <a:xfrm>
            <a:off x="1368641" y="2014051"/>
            <a:ext cx="12210349" cy="629263"/>
          </a:xfrm>
          <a:prstGeom prst="rect">
            <a:avLst/>
          </a:prstGeom>
        </p:spPr>
        <p:txBody>
          <a:bodyPr lIns="0" tIns="0" rIns="0" bIns="0" rtlCol="0" anchor="t">
            <a:spAutoFit/>
          </a:bodyPr>
          <a:lstStyle/>
          <a:p>
            <a:pPr marL="0" lvl="0" indent="0" algn="l">
              <a:lnSpc>
                <a:spcPts val="2424"/>
              </a:lnSpc>
            </a:pPr>
            <a:r>
              <a:rPr lang="en-US" sz="2400" dirty="0">
                <a:solidFill>
                  <a:srgbClr val="0E8B2B"/>
                </a:solidFill>
                <a:latin typeface="Open Sauce"/>
                <a:ea typeface="Open Sauce"/>
                <a:cs typeface="Open Sauce"/>
                <a:sym typeface="Open Sauce"/>
              </a:rPr>
              <a:t>A large part of food inflation is manufactured with a view to capture value in wheat in the form of financial rents.</a:t>
            </a:r>
          </a:p>
        </p:txBody>
      </p:sp>
      <p:sp>
        <p:nvSpPr>
          <p:cNvPr id="13" name="Freeform 13"/>
          <p:cNvSpPr/>
          <p:nvPr/>
        </p:nvSpPr>
        <p:spPr>
          <a:xfrm>
            <a:off x="645562" y="3052889"/>
            <a:ext cx="494888" cy="491176"/>
          </a:xfrm>
          <a:custGeom>
            <a:avLst/>
            <a:gdLst/>
            <a:ahLst/>
            <a:cxnLst/>
            <a:rect l="l" t="t" r="r" b="b"/>
            <a:pathLst>
              <a:path w="494888" h="491176">
                <a:moveTo>
                  <a:pt x="0" y="0"/>
                </a:moveTo>
                <a:lnTo>
                  <a:pt x="494888" y="0"/>
                </a:lnTo>
                <a:lnTo>
                  <a:pt x="494888" y="491176"/>
                </a:lnTo>
                <a:lnTo>
                  <a:pt x="0" y="4911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TextBox 14"/>
          <p:cNvSpPr txBox="1"/>
          <p:nvPr/>
        </p:nvSpPr>
        <p:spPr>
          <a:xfrm>
            <a:off x="1368641" y="3090989"/>
            <a:ext cx="14318607" cy="615553"/>
          </a:xfrm>
          <a:prstGeom prst="rect">
            <a:avLst/>
          </a:prstGeom>
        </p:spPr>
        <p:txBody>
          <a:bodyPr lIns="0" tIns="0" rIns="0" bIns="0" rtlCol="0" anchor="t">
            <a:spAutoFit/>
          </a:bodyPr>
          <a:lstStyle/>
          <a:p>
            <a:pPr marL="0" lvl="0" indent="0" algn="l">
              <a:lnSpc>
                <a:spcPts val="2424"/>
              </a:lnSpc>
            </a:pPr>
            <a:r>
              <a:rPr lang="en-US" sz="2400" dirty="0">
                <a:solidFill>
                  <a:srgbClr val="0E8B2B"/>
                </a:solidFill>
                <a:latin typeface="Open Sauce"/>
                <a:ea typeface="Open Sauce"/>
                <a:cs typeface="Open Sauce"/>
                <a:sym typeface="Open Sauce"/>
              </a:rPr>
              <a:t>A successful capitalist operation in staple food would push Pakistan to the stage of hyper-capitalism. </a:t>
            </a:r>
          </a:p>
        </p:txBody>
      </p:sp>
      <p:sp>
        <p:nvSpPr>
          <p:cNvPr id="15" name="Freeform 15"/>
          <p:cNvSpPr/>
          <p:nvPr/>
        </p:nvSpPr>
        <p:spPr>
          <a:xfrm>
            <a:off x="645562" y="3977427"/>
            <a:ext cx="494888" cy="491176"/>
          </a:xfrm>
          <a:custGeom>
            <a:avLst/>
            <a:gdLst/>
            <a:ahLst/>
            <a:cxnLst/>
            <a:rect l="l" t="t" r="r" b="b"/>
            <a:pathLst>
              <a:path w="494888" h="491176">
                <a:moveTo>
                  <a:pt x="0" y="0"/>
                </a:moveTo>
                <a:lnTo>
                  <a:pt x="494888" y="0"/>
                </a:lnTo>
                <a:lnTo>
                  <a:pt x="494888" y="491176"/>
                </a:lnTo>
                <a:lnTo>
                  <a:pt x="0" y="4911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TextBox 16"/>
          <p:cNvSpPr txBox="1"/>
          <p:nvPr/>
        </p:nvSpPr>
        <p:spPr>
          <a:xfrm>
            <a:off x="1368641" y="4015527"/>
            <a:ext cx="15583527" cy="629263"/>
          </a:xfrm>
          <a:prstGeom prst="rect">
            <a:avLst/>
          </a:prstGeom>
        </p:spPr>
        <p:txBody>
          <a:bodyPr lIns="0" tIns="0" rIns="0" bIns="0" rtlCol="0" anchor="t">
            <a:spAutoFit/>
          </a:bodyPr>
          <a:lstStyle/>
          <a:p>
            <a:pPr marL="0" lvl="0" indent="0" algn="l">
              <a:lnSpc>
                <a:spcPts val="2424"/>
              </a:lnSpc>
            </a:pPr>
            <a:r>
              <a:rPr lang="en-US" sz="2400">
                <a:solidFill>
                  <a:srgbClr val="0E8B2B"/>
                </a:solidFill>
                <a:latin typeface="Open Sauce"/>
                <a:ea typeface="Open Sauce"/>
                <a:cs typeface="Open Sauce"/>
                <a:sym typeface="Open Sauce"/>
              </a:rPr>
              <a:t>Robustness of a social market economy is measured in its capacity to save the value produced by a small economic actor from predators. </a:t>
            </a:r>
          </a:p>
        </p:txBody>
      </p:sp>
      <p:sp>
        <p:nvSpPr>
          <p:cNvPr id="17" name="Freeform 17"/>
          <p:cNvSpPr/>
          <p:nvPr/>
        </p:nvSpPr>
        <p:spPr>
          <a:xfrm>
            <a:off x="645562" y="4901965"/>
            <a:ext cx="494888" cy="491176"/>
          </a:xfrm>
          <a:custGeom>
            <a:avLst/>
            <a:gdLst/>
            <a:ahLst/>
            <a:cxnLst/>
            <a:rect l="l" t="t" r="r" b="b"/>
            <a:pathLst>
              <a:path w="494888" h="491176">
                <a:moveTo>
                  <a:pt x="0" y="0"/>
                </a:moveTo>
                <a:lnTo>
                  <a:pt x="494888" y="0"/>
                </a:lnTo>
                <a:lnTo>
                  <a:pt x="494888" y="491177"/>
                </a:lnTo>
                <a:lnTo>
                  <a:pt x="0" y="4911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TextBox 18"/>
          <p:cNvSpPr txBox="1"/>
          <p:nvPr/>
        </p:nvSpPr>
        <p:spPr>
          <a:xfrm>
            <a:off x="1368641" y="4940065"/>
            <a:ext cx="15583527" cy="629263"/>
          </a:xfrm>
          <a:prstGeom prst="rect">
            <a:avLst/>
          </a:prstGeom>
        </p:spPr>
        <p:txBody>
          <a:bodyPr lIns="0" tIns="0" rIns="0" bIns="0" rtlCol="0" anchor="t">
            <a:spAutoFit/>
          </a:bodyPr>
          <a:lstStyle/>
          <a:p>
            <a:pPr marL="0" lvl="0" indent="0" algn="l">
              <a:lnSpc>
                <a:spcPts val="2424"/>
              </a:lnSpc>
            </a:pPr>
            <a:r>
              <a:rPr lang="en-US" sz="2400">
                <a:solidFill>
                  <a:srgbClr val="0E8B2B"/>
                </a:solidFill>
                <a:latin typeface="Open Sauce"/>
                <a:ea typeface="Open Sauce"/>
                <a:cs typeface="Open Sauce"/>
                <a:sym typeface="Open Sauce"/>
              </a:rPr>
              <a:t>The global experience tells us that the financialization of staple food liquifies the life of the farmer’s household. </a:t>
            </a:r>
          </a:p>
        </p:txBody>
      </p:sp>
      <p:sp>
        <p:nvSpPr>
          <p:cNvPr id="19" name="Freeform 19"/>
          <p:cNvSpPr/>
          <p:nvPr/>
        </p:nvSpPr>
        <p:spPr>
          <a:xfrm>
            <a:off x="645562" y="5812068"/>
            <a:ext cx="494888" cy="491176"/>
          </a:xfrm>
          <a:custGeom>
            <a:avLst/>
            <a:gdLst/>
            <a:ahLst/>
            <a:cxnLst/>
            <a:rect l="l" t="t" r="r" b="b"/>
            <a:pathLst>
              <a:path w="494888" h="491176">
                <a:moveTo>
                  <a:pt x="0" y="0"/>
                </a:moveTo>
                <a:lnTo>
                  <a:pt x="494888" y="0"/>
                </a:lnTo>
                <a:lnTo>
                  <a:pt x="494888" y="491177"/>
                </a:lnTo>
                <a:lnTo>
                  <a:pt x="0" y="4911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TextBox 20"/>
          <p:cNvSpPr txBox="1"/>
          <p:nvPr/>
        </p:nvSpPr>
        <p:spPr>
          <a:xfrm>
            <a:off x="1368641" y="5850168"/>
            <a:ext cx="15583527" cy="615553"/>
          </a:xfrm>
          <a:prstGeom prst="rect">
            <a:avLst/>
          </a:prstGeom>
        </p:spPr>
        <p:txBody>
          <a:bodyPr lIns="0" tIns="0" rIns="0" bIns="0" rtlCol="0" anchor="t">
            <a:spAutoFit/>
          </a:bodyPr>
          <a:lstStyle/>
          <a:p>
            <a:pPr marL="0" lvl="0" indent="0" algn="l">
              <a:lnSpc>
                <a:spcPts val="2424"/>
              </a:lnSpc>
            </a:pPr>
            <a:r>
              <a:rPr lang="en-US" sz="2400" dirty="0">
                <a:solidFill>
                  <a:srgbClr val="0E8B2B"/>
                </a:solidFill>
                <a:latin typeface="Open Sauce"/>
                <a:ea typeface="Open Sauce"/>
                <a:cs typeface="Open Sauce"/>
                <a:sym typeface="Open Sauce"/>
              </a:rPr>
              <a:t>The new poverty staring us in the face of further liberalization of wheat could be significantly reduced if we</a:t>
            </a:r>
            <a:r>
              <a:rPr lang="en-US" sz="2400" dirty="0">
                <a:solidFill>
                  <a:srgbClr val="0E8B2B"/>
                </a:solidFill>
                <a:latin typeface="Open Sauce Bold"/>
                <a:ea typeface="Open Sauce Bold"/>
                <a:cs typeface="Open Sauce Bold"/>
                <a:sym typeface="Open Sauce Bold"/>
              </a:rPr>
              <a:t> resocialize the three public services i.e., production of staple food, health and criminal justice.</a:t>
            </a:r>
          </a:p>
        </p:txBody>
      </p:sp>
      <p:sp>
        <p:nvSpPr>
          <p:cNvPr id="21" name="Freeform 21"/>
          <p:cNvSpPr/>
          <p:nvPr/>
        </p:nvSpPr>
        <p:spPr>
          <a:xfrm>
            <a:off x="645562" y="7212782"/>
            <a:ext cx="494888" cy="491176"/>
          </a:xfrm>
          <a:custGeom>
            <a:avLst/>
            <a:gdLst/>
            <a:ahLst/>
            <a:cxnLst/>
            <a:rect l="l" t="t" r="r" b="b"/>
            <a:pathLst>
              <a:path w="494888" h="491176">
                <a:moveTo>
                  <a:pt x="0" y="0"/>
                </a:moveTo>
                <a:lnTo>
                  <a:pt x="494888" y="0"/>
                </a:lnTo>
                <a:lnTo>
                  <a:pt x="494888" y="491176"/>
                </a:lnTo>
                <a:lnTo>
                  <a:pt x="0" y="4911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TextBox 22"/>
          <p:cNvSpPr txBox="1"/>
          <p:nvPr/>
        </p:nvSpPr>
        <p:spPr>
          <a:xfrm>
            <a:off x="1368641" y="7250882"/>
            <a:ext cx="15583527" cy="629263"/>
          </a:xfrm>
          <a:prstGeom prst="rect">
            <a:avLst/>
          </a:prstGeom>
        </p:spPr>
        <p:txBody>
          <a:bodyPr lIns="0" tIns="0" rIns="0" bIns="0" rtlCol="0" anchor="t">
            <a:spAutoFit/>
          </a:bodyPr>
          <a:lstStyle/>
          <a:p>
            <a:pPr marL="0" lvl="0" indent="0" algn="l">
              <a:lnSpc>
                <a:spcPts val="2424"/>
              </a:lnSpc>
            </a:pPr>
            <a:r>
              <a:rPr lang="en-US" sz="2400" dirty="0">
                <a:solidFill>
                  <a:srgbClr val="0E8B2B"/>
                </a:solidFill>
                <a:latin typeface="Open Sauce"/>
                <a:ea typeface="Open Sauce"/>
                <a:cs typeface="Open Sauce"/>
                <a:sym typeface="Open Sauce"/>
              </a:rPr>
              <a:t>It is hard to practice a genuine post-productivism in Pakistan without ushering ourselves conceptually in a post-efficiency era in a framework of Green Industrialization, making green a moral imperative .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5885" t="-35267" r="-29381"/>
            </a:stretch>
          </a:blipFill>
        </p:spPr>
      </p:sp>
      <p:sp>
        <p:nvSpPr>
          <p:cNvPr id="3" name="Freeform 3"/>
          <p:cNvSpPr/>
          <p:nvPr/>
        </p:nvSpPr>
        <p:spPr>
          <a:xfrm>
            <a:off x="15289849" y="-862468"/>
            <a:ext cx="9324265" cy="12011935"/>
          </a:xfrm>
          <a:custGeom>
            <a:avLst/>
            <a:gdLst/>
            <a:ahLst/>
            <a:cxnLst/>
            <a:rect l="l" t="t" r="r" b="b"/>
            <a:pathLst>
              <a:path w="9324265" h="12011935">
                <a:moveTo>
                  <a:pt x="0" y="0"/>
                </a:moveTo>
                <a:lnTo>
                  <a:pt x="9324265" y="0"/>
                </a:lnTo>
                <a:lnTo>
                  <a:pt x="9324265" y="12011936"/>
                </a:lnTo>
                <a:lnTo>
                  <a:pt x="0" y="120119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907895" y="653262"/>
            <a:ext cx="17259300" cy="685651"/>
          </a:xfrm>
          <a:prstGeom prst="rect">
            <a:avLst/>
          </a:prstGeom>
        </p:spPr>
        <p:txBody>
          <a:bodyPr lIns="0" tIns="0" rIns="0" bIns="0" rtlCol="0" anchor="t">
            <a:spAutoFit/>
          </a:bodyPr>
          <a:lstStyle/>
          <a:p>
            <a:pPr algn="l">
              <a:lnSpc>
                <a:spcPts val="5250"/>
              </a:lnSpc>
            </a:pPr>
            <a:r>
              <a:rPr lang="en-US" sz="5000">
                <a:solidFill>
                  <a:srgbClr val="1F9139"/>
                </a:solidFill>
                <a:latin typeface="Gordita Bold"/>
                <a:ea typeface="Gordita Bold"/>
                <a:cs typeface="Gordita Bold"/>
                <a:sym typeface="Gordita Bold"/>
              </a:rPr>
              <a:t>Introduction</a:t>
            </a:r>
          </a:p>
        </p:txBody>
      </p:sp>
      <p:sp>
        <p:nvSpPr>
          <p:cNvPr id="5" name="TextBox 5"/>
          <p:cNvSpPr txBox="1"/>
          <p:nvPr/>
        </p:nvSpPr>
        <p:spPr>
          <a:xfrm>
            <a:off x="672611" y="1631694"/>
            <a:ext cx="16942778" cy="6883679"/>
          </a:xfrm>
          <a:prstGeom prst="rect">
            <a:avLst/>
          </a:prstGeom>
        </p:spPr>
        <p:txBody>
          <a:bodyPr lIns="0" tIns="0" rIns="0" bIns="0" rtlCol="0" anchor="t">
            <a:spAutoFit/>
          </a:bodyPr>
          <a:lstStyle/>
          <a:p>
            <a:pPr marL="518160" lvl="1" indent="-259080" algn="just">
              <a:lnSpc>
                <a:spcPts val="3600"/>
              </a:lnSpc>
              <a:buFont typeface="Arial"/>
              <a:buChar char="•"/>
            </a:pPr>
            <a:r>
              <a:rPr lang="en-US" sz="2400" dirty="0">
                <a:solidFill>
                  <a:srgbClr val="1C1C3D"/>
                </a:solidFill>
                <a:latin typeface="Gordita Bold"/>
                <a:ea typeface="Gordita Bold"/>
                <a:cs typeface="Gordita Bold"/>
                <a:sym typeface="Gordita Bold"/>
              </a:rPr>
              <a:t>Food is</a:t>
            </a:r>
            <a:r>
              <a:rPr lang="en-US" sz="2400" dirty="0">
                <a:solidFill>
                  <a:srgbClr val="1C1C3D"/>
                </a:solidFill>
                <a:latin typeface="Gordita"/>
                <a:ea typeface="Gordita"/>
                <a:cs typeface="Gordita"/>
                <a:sym typeface="Gordita"/>
              </a:rPr>
              <a:t> defined as</a:t>
            </a:r>
            <a:r>
              <a:rPr lang="en-US" sz="2400" dirty="0">
                <a:solidFill>
                  <a:srgbClr val="1C1C3D"/>
                </a:solidFill>
                <a:latin typeface="Gordita Italics"/>
                <a:ea typeface="Gordita Italics"/>
                <a:cs typeface="Gordita Italics"/>
                <a:sym typeface="Gordita Italics"/>
              </a:rPr>
              <a:t> a</a:t>
            </a:r>
            <a:r>
              <a:rPr lang="en-US" sz="2400" dirty="0">
                <a:solidFill>
                  <a:srgbClr val="1C1C3D"/>
                </a:solidFill>
                <a:latin typeface="Gordita Bold Italics"/>
                <a:ea typeface="Gordita Bold Italics"/>
                <a:cs typeface="Gordita Bold Italics"/>
                <a:sym typeface="Gordita Bold Italics"/>
              </a:rPr>
              <a:t> social good </a:t>
            </a:r>
            <a:r>
              <a:rPr lang="en-US" sz="2400" dirty="0">
                <a:solidFill>
                  <a:srgbClr val="1C1C3D"/>
                </a:solidFill>
                <a:latin typeface="Gordita Italics"/>
                <a:ea typeface="Gordita Italics"/>
                <a:cs typeface="Gordita Italics"/>
                <a:sym typeface="Gordita Italics"/>
              </a:rPr>
              <a:t>in our constitution</a:t>
            </a:r>
            <a:r>
              <a:rPr lang="en-US" sz="2400" dirty="0">
                <a:solidFill>
                  <a:srgbClr val="1C1C3D"/>
                </a:solidFill>
                <a:latin typeface="Gordita"/>
                <a:ea typeface="Gordita"/>
                <a:cs typeface="Gordita"/>
                <a:sym typeface="Gordita"/>
              </a:rPr>
              <a:t> - but it is being transformed to an ordinary commodity.</a:t>
            </a:r>
          </a:p>
          <a:p>
            <a:pPr marL="518160" lvl="1" indent="-259080" algn="just">
              <a:lnSpc>
                <a:spcPts val="3600"/>
              </a:lnSpc>
              <a:buFont typeface="Arial"/>
              <a:buChar char="•"/>
            </a:pPr>
            <a:r>
              <a:rPr lang="en-US" sz="2400" dirty="0">
                <a:solidFill>
                  <a:srgbClr val="1C1C3D"/>
                </a:solidFill>
                <a:latin typeface="Gordita"/>
                <a:ea typeface="Gordita"/>
                <a:cs typeface="Gordita"/>
                <a:sym typeface="Gordita"/>
              </a:rPr>
              <a:t>The </a:t>
            </a:r>
            <a:r>
              <a:rPr lang="en-US" sz="2400" dirty="0">
                <a:solidFill>
                  <a:srgbClr val="1C1C3D"/>
                </a:solidFill>
                <a:latin typeface="Gordita Bold Italics"/>
                <a:ea typeface="Gordita Bold Italics"/>
                <a:cs typeface="Gordita Bold Italics"/>
                <a:sym typeface="Gordita Bold Italics"/>
              </a:rPr>
              <a:t>withdrawal of the government</a:t>
            </a:r>
            <a:r>
              <a:rPr lang="en-US" sz="2400" dirty="0">
                <a:solidFill>
                  <a:srgbClr val="1C1C3D"/>
                </a:solidFill>
                <a:latin typeface="Gordita Italics"/>
                <a:ea typeface="Gordita Italics"/>
                <a:cs typeface="Gordita Italics"/>
                <a:sym typeface="Gordita Italics"/>
              </a:rPr>
              <a:t> from the </a:t>
            </a:r>
            <a:r>
              <a:rPr lang="en-US" sz="2400" dirty="0">
                <a:solidFill>
                  <a:srgbClr val="1C1C3D"/>
                </a:solidFill>
                <a:latin typeface="Gordita Bold Italics"/>
                <a:ea typeface="Gordita Bold Italics"/>
                <a:cs typeface="Gordita Bold Italics"/>
                <a:sym typeface="Gordita Bold Italics"/>
              </a:rPr>
              <a:t>Social Economy of Wheat</a:t>
            </a:r>
            <a:r>
              <a:rPr lang="en-US" sz="2400" dirty="0">
                <a:solidFill>
                  <a:srgbClr val="1C1C3D"/>
                </a:solidFill>
                <a:latin typeface="Gordita"/>
                <a:ea typeface="Gordita"/>
                <a:cs typeface="Gordita"/>
                <a:sym typeface="Gordita"/>
              </a:rPr>
              <a:t> is happening at a time, when our </a:t>
            </a:r>
            <a:r>
              <a:rPr lang="en-US" sz="2400" dirty="0">
                <a:solidFill>
                  <a:srgbClr val="1C1C3D"/>
                </a:solidFill>
                <a:latin typeface="Gordita Bold Italics"/>
                <a:ea typeface="Gordita Bold Italics"/>
                <a:cs typeface="Gordita Bold Italics"/>
                <a:sym typeface="Gordita Bold Italics"/>
              </a:rPr>
              <a:t>food security indicators</a:t>
            </a:r>
            <a:r>
              <a:rPr lang="en-US" sz="2400" dirty="0">
                <a:solidFill>
                  <a:srgbClr val="1C1C3D"/>
                </a:solidFill>
                <a:latin typeface="Gordita Italics"/>
                <a:ea typeface="Gordita Italics"/>
                <a:cs typeface="Gordita Italics"/>
                <a:sym typeface="Gordita Italics"/>
              </a:rPr>
              <a:t> are in a </a:t>
            </a:r>
            <a:r>
              <a:rPr lang="en-US" sz="2400" dirty="0">
                <a:solidFill>
                  <a:srgbClr val="1C1C3D"/>
                </a:solidFill>
                <a:latin typeface="Gordita Bold Italics"/>
                <a:ea typeface="Gordita Bold Italics"/>
                <a:cs typeface="Gordita Bold Italics"/>
                <a:sym typeface="Gordita Bold Italics"/>
              </a:rPr>
              <a:t>very bad shape</a:t>
            </a:r>
            <a:r>
              <a:rPr lang="en-US" sz="2400" dirty="0">
                <a:solidFill>
                  <a:srgbClr val="1C1C3D"/>
                </a:solidFill>
                <a:latin typeface="Gordita"/>
                <a:ea typeface="Gordita"/>
                <a:cs typeface="Gordita"/>
                <a:sym typeface="Gordita"/>
              </a:rPr>
              <a:t>. (Affordability of healthy diet, food inflation, household expenditure on food commodities) </a:t>
            </a:r>
          </a:p>
          <a:p>
            <a:pPr marL="518160" lvl="1" indent="-259080" algn="just">
              <a:lnSpc>
                <a:spcPts val="3600"/>
              </a:lnSpc>
              <a:buFont typeface="Arial"/>
              <a:buChar char="•"/>
            </a:pPr>
            <a:r>
              <a:rPr lang="en-US" sz="2400" dirty="0">
                <a:solidFill>
                  <a:srgbClr val="1C1C3D"/>
                </a:solidFill>
                <a:latin typeface="Gordita Bold Italics"/>
                <a:ea typeface="Gordita Bold Italics"/>
                <a:cs typeface="Gordita Bold Italics"/>
                <a:sym typeface="Gordita Bold Italics"/>
              </a:rPr>
              <a:t>State performed poorly</a:t>
            </a:r>
            <a:r>
              <a:rPr lang="en-US" sz="2400" dirty="0">
                <a:solidFill>
                  <a:srgbClr val="1C1C3D"/>
                </a:solidFill>
                <a:latin typeface="Gordita"/>
                <a:ea typeface="Gordita"/>
                <a:cs typeface="Gordita"/>
                <a:sym typeface="Gordita"/>
              </a:rPr>
              <a:t> in </a:t>
            </a:r>
            <a:r>
              <a:rPr lang="en-US" sz="2400" dirty="0">
                <a:solidFill>
                  <a:srgbClr val="1C1C3D"/>
                </a:solidFill>
                <a:latin typeface="Gordita Bold Italics"/>
                <a:ea typeface="Gordita Bold Italics"/>
                <a:cs typeface="Gordita Bold Italics"/>
                <a:sym typeface="Gordita Bold Italics"/>
              </a:rPr>
              <a:t>keeping in check unethical practices</a:t>
            </a:r>
            <a:r>
              <a:rPr lang="en-US" sz="2400" dirty="0">
                <a:solidFill>
                  <a:srgbClr val="1C1C3D"/>
                </a:solidFill>
                <a:latin typeface="Gordita"/>
                <a:ea typeface="Gordita"/>
                <a:cs typeface="Gordita"/>
                <a:sym typeface="Gordita"/>
              </a:rPr>
              <a:t> by </a:t>
            </a:r>
            <a:r>
              <a:rPr lang="en-US" sz="2400" dirty="0">
                <a:solidFill>
                  <a:srgbClr val="1C1C3D"/>
                </a:solidFill>
                <a:latin typeface="Gordita Bold Italics"/>
                <a:ea typeface="Gordita Bold Italics"/>
                <a:cs typeface="Gordita Bold Italics"/>
                <a:sym typeface="Gordita Bold Italics"/>
              </a:rPr>
              <a:t>economic actors who profit</a:t>
            </a:r>
            <a:r>
              <a:rPr lang="en-US" sz="2400" dirty="0">
                <a:solidFill>
                  <a:srgbClr val="1C1C3D"/>
                </a:solidFill>
                <a:latin typeface="Gordita"/>
                <a:ea typeface="Gordita"/>
                <a:cs typeface="Gordita"/>
                <a:sym typeface="Gordita"/>
              </a:rPr>
              <a:t> on </a:t>
            </a:r>
            <a:r>
              <a:rPr lang="en-US" sz="2400" dirty="0">
                <a:solidFill>
                  <a:srgbClr val="1C1C3D"/>
                </a:solidFill>
                <a:latin typeface="Gordita Bold Italics"/>
                <a:ea typeface="Gordita Bold Italics"/>
                <a:cs typeface="Gordita Bold Italics"/>
                <a:sym typeface="Gordita Bold Italics"/>
              </a:rPr>
              <a:t>food</a:t>
            </a:r>
            <a:r>
              <a:rPr lang="en-US" sz="2400" dirty="0">
                <a:solidFill>
                  <a:srgbClr val="1C1C3D"/>
                </a:solidFill>
                <a:latin typeface="Gordita"/>
                <a:ea typeface="Gordita"/>
                <a:cs typeface="Gordita"/>
                <a:sym typeface="Gordita"/>
              </a:rPr>
              <a:t> by resorting to the practices such as fraud, deception, coercion, exploitation of the needy, withholding supplies of essential goods and services.</a:t>
            </a:r>
          </a:p>
          <a:p>
            <a:pPr marL="518160" lvl="1" indent="-259080" algn="just">
              <a:lnSpc>
                <a:spcPts val="3600"/>
              </a:lnSpc>
              <a:buFont typeface="Arial"/>
              <a:buChar char="•"/>
            </a:pPr>
            <a:r>
              <a:rPr lang="en-US" sz="2400" b="1" i="1" dirty="0">
                <a:solidFill>
                  <a:srgbClr val="1C1C3D"/>
                </a:solidFill>
                <a:latin typeface="Gordita"/>
                <a:ea typeface="Gordita Bold"/>
                <a:cs typeface="Gordita"/>
                <a:sym typeface="Gordita"/>
              </a:rPr>
              <a:t>F</a:t>
            </a:r>
            <a:r>
              <a:rPr lang="en-US" sz="2400" b="1" i="1" dirty="0">
                <a:solidFill>
                  <a:srgbClr val="1C1C3D"/>
                </a:solidFill>
                <a:latin typeface="Gordita Bold"/>
                <a:ea typeface="Gordita Bold"/>
                <a:cs typeface="Gordita Bold"/>
                <a:sym typeface="Gordita Bold"/>
              </a:rPr>
              <a:t>u</a:t>
            </a:r>
            <a:r>
              <a:rPr lang="en-US" sz="2400" dirty="0">
                <a:solidFill>
                  <a:srgbClr val="1C1C3D"/>
                </a:solidFill>
                <a:latin typeface="Gordita Bold"/>
                <a:ea typeface="Gordita Bold"/>
                <a:cs typeface="Gordita Bold"/>
                <a:sym typeface="Gordita Bold"/>
              </a:rPr>
              <a:t>rther </a:t>
            </a:r>
            <a:r>
              <a:rPr lang="en-US" sz="2400" dirty="0">
                <a:solidFill>
                  <a:srgbClr val="1C1C3D"/>
                </a:solidFill>
                <a:latin typeface="Gordita Bold Italics"/>
                <a:ea typeface="Gordita Bold Italics"/>
                <a:cs typeface="Gordita Bold Italics"/>
                <a:sym typeface="Gordita Bold Italics"/>
              </a:rPr>
              <a:t>Liberalizing and Financializing </a:t>
            </a:r>
            <a:r>
              <a:rPr lang="en-US" sz="2400" dirty="0">
                <a:solidFill>
                  <a:srgbClr val="1C1C3D"/>
                </a:solidFill>
                <a:latin typeface="Gordita Italics"/>
                <a:ea typeface="Gordita Italics"/>
                <a:cs typeface="Gordita Italics"/>
                <a:sym typeface="Gordita Italics"/>
              </a:rPr>
              <a:t>the production and exchange of Wheat and Atta</a:t>
            </a:r>
            <a:r>
              <a:rPr lang="en-US" sz="2400" dirty="0">
                <a:solidFill>
                  <a:srgbClr val="1C1C3D"/>
                </a:solidFill>
                <a:latin typeface="Gordita Bold"/>
                <a:ea typeface="Gordita Bold"/>
                <a:cs typeface="Gordita Bold"/>
                <a:sym typeface="Gordita Bold"/>
              </a:rPr>
              <a:t> </a:t>
            </a:r>
            <a:r>
              <a:rPr lang="en-US" sz="2400" dirty="0">
                <a:solidFill>
                  <a:srgbClr val="1C1C3D"/>
                </a:solidFill>
                <a:latin typeface="Gordita"/>
                <a:ea typeface="Gordita"/>
                <a:cs typeface="Gordita"/>
                <a:sym typeface="Gordita"/>
              </a:rPr>
              <a:t>can</a:t>
            </a:r>
            <a:r>
              <a:rPr lang="en-US" sz="2400" dirty="0">
                <a:solidFill>
                  <a:srgbClr val="1C1C3D"/>
                </a:solidFill>
                <a:latin typeface="Gordita Italics"/>
                <a:ea typeface="Gordita Italics"/>
                <a:cs typeface="Gordita Italics"/>
                <a:sym typeface="Gordita Italics"/>
              </a:rPr>
              <a:t> </a:t>
            </a:r>
            <a:r>
              <a:rPr lang="en-US" sz="2400" dirty="0">
                <a:solidFill>
                  <a:srgbClr val="1C1C3D"/>
                </a:solidFill>
                <a:latin typeface="Gordita Bold Italics"/>
                <a:ea typeface="Gordita Bold Italics"/>
                <a:cs typeface="Gordita Bold Italics"/>
                <a:sym typeface="Gordita Bold Italics"/>
              </a:rPr>
              <a:t>lead to serious social and political challenges</a:t>
            </a:r>
            <a:r>
              <a:rPr lang="en-US" sz="2400" dirty="0">
                <a:solidFill>
                  <a:srgbClr val="1C1C3D"/>
                </a:solidFill>
                <a:latin typeface="Gordita Bold"/>
                <a:ea typeface="Gordita Bold"/>
                <a:cs typeface="Gordita Bold"/>
                <a:sym typeface="Gordita Bold"/>
              </a:rPr>
              <a:t>.</a:t>
            </a:r>
            <a:r>
              <a:rPr lang="en-US" sz="2400" dirty="0">
                <a:solidFill>
                  <a:srgbClr val="1C1C3D"/>
                </a:solidFill>
                <a:latin typeface="Gordita"/>
                <a:ea typeface="Gordita"/>
                <a:cs typeface="Gordita"/>
                <a:sym typeface="Gordita"/>
              </a:rPr>
              <a:t> </a:t>
            </a:r>
          </a:p>
          <a:p>
            <a:pPr marL="518160" lvl="1" indent="-259080" algn="just">
              <a:lnSpc>
                <a:spcPts val="3600"/>
              </a:lnSpc>
              <a:buFont typeface="Arial"/>
              <a:buChar char="•"/>
            </a:pPr>
            <a:r>
              <a:rPr lang="en-US" sz="2400" dirty="0">
                <a:solidFill>
                  <a:srgbClr val="1C1C3D"/>
                </a:solidFill>
                <a:latin typeface="Gordita"/>
                <a:ea typeface="Gordita"/>
                <a:cs typeface="Gordita"/>
                <a:sym typeface="Gordita"/>
              </a:rPr>
              <a:t>The </a:t>
            </a:r>
            <a:r>
              <a:rPr lang="en-US" sz="2400" dirty="0">
                <a:solidFill>
                  <a:srgbClr val="1C1C3D"/>
                </a:solidFill>
                <a:latin typeface="Gordita Bold Italics"/>
                <a:ea typeface="Gordita Bold Italics"/>
                <a:cs typeface="Gordita Bold Italics"/>
                <a:sym typeface="Gordita Bold Italics"/>
              </a:rPr>
              <a:t>poor households</a:t>
            </a:r>
            <a:r>
              <a:rPr lang="en-US" sz="2400" dirty="0">
                <a:solidFill>
                  <a:srgbClr val="1C1C3D"/>
                </a:solidFill>
                <a:latin typeface="Gordita"/>
                <a:ea typeface="Gordita"/>
                <a:cs typeface="Gordita"/>
                <a:sym typeface="Gordita"/>
              </a:rPr>
              <a:t> are coping through child </a:t>
            </a:r>
            <a:r>
              <a:rPr lang="en-US" sz="2400" dirty="0" err="1">
                <a:solidFill>
                  <a:srgbClr val="1C1C3D"/>
                </a:solidFill>
                <a:latin typeface="Gordita"/>
                <a:ea typeface="Gordita"/>
                <a:cs typeface="Gordita"/>
                <a:sym typeface="Gordita"/>
              </a:rPr>
              <a:t>labour</a:t>
            </a:r>
            <a:r>
              <a:rPr lang="en-US" sz="2400" dirty="0">
                <a:solidFill>
                  <a:srgbClr val="1C1C3D"/>
                </a:solidFill>
                <a:latin typeface="Gordita"/>
                <a:ea typeface="Gordita"/>
                <a:cs typeface="Gordita"/>
                <a:sym typeface="Gordita"/>
              </a:rPr>
              <a:t>, crime, low quality jobs particularly for youth and women, starting micro-enterprises, household indebtedness, increase in begging and dependence on charity.</a:t>
            </a:r>
          </a:p>
          <a:p>
            <a:pPr marL="518160" lvl="1" indent="-259080" algn="just">
              <a:lnSpc>
                <a:spcPts val="3600"/>
              </a:lnSpc>
              <a:buFont typeface="Arial"/>
              <a:buChar char="•"/>
            </a:pPr>
            <a:r>
              <a:rPr lang="en-US" sz="2400" dirty="0">
                <a:solidFill>
                  <a:srgbClr val="1C1C3D"/>
                </a:solidFill>
                <a:latin typeface="Gordita"/>
                <a:ea typeface="Gordita"/>
                <a:cs typeface="Gordita"/>
                <a:sym typeface="Gordita"/>
              </a:rPr>
              <a:t>Hence, </a:t>
            </a:r>
            <a:r>
              <a:rPr lang="en-US" sz="2400" dirty="0">
                <a:solidFill>
                  <a:srgbClr val="1C1C3D"/>
                </a:solidFill>
                <a:latin typeface="Gordita Bold Italics"/>
                <a:ea typeface="Gordita Bold Italics"/>
                <a:cs typeface="Gordita Bold Italics"/>
                <a:sym typeface="Gordita Bold Italics"/>
              </a:rPr>
              <a:t>future planning and management</a:t>
            </a:r>
            <a:r>
              <a:rPr lang="en-US" sz="2400" dirty="0">
                <a:solidFill>
                  <a:srgbClr val="1C1C3D"/>
                </a:solidFill>
                <a:latin typeface="Gordita"/>
                <a:ea typeface="Gordita"/>
                <a:cs typeface="Gordita"/>
                <a:sym typeface="Gordita"/>
              </a:rPr>
              <a:t> of the Wheat and Flour in Pakistan needs to be situated in the unfolding</a:t>
            </a:r>
            <a:r>
              <a:rPr lang="en-US" sz="2400" dirty="0">
                <a:solidFill>
                  <a:srgbClr val="1C1C3D"/>
                </a:solidFill>
                <a:latin typeface="Gordita Bold Italics"/>
                <a:ea typeface="Gordita Bold Italics"/>
                <a:cs typeface="Gordita Bold Italics"/>
                <a:sym typeface="Gordita Bold Italics"/>
              </a:rPr>
              <a:t> Real Green Revolution</a:t>
            </a:r>
            <a:r>
              <a:rPr lang="en-US" sz="2400" dirty="0">
                <a:solidFill>
                  <a:srgbClr val="1C1C3D"/>
                </a:solidFill>
                <a:latin typeface="Gordita"/>
                <a:ea typeface="Gordita"/>
                <a:cs typeface="Gordita"/>
                <a:sym typeface="Gordita"/>
              </a:rPr>
              <a:t> at many places in the world, for meaningful </a:t>
            </a:r>
            <a:r>
              <a:rPr lang="en-US" sz="2400" dirty="0">
                <a:solidFill>
                  <a:srgbClr val="1C1C3D"/>
                </a:solidFill>
                <a:latin typeface="Gordita Bold Italics"/>
                <a:ea typeface="Gordita Bold Italics"/>
                <a:cs typeface="Gordita Bold Italics"/>
                <a:sym typeface="Gordita Bold Italics"/>
              </a:rPr>
              <a:t>ecological modernization.</a:t>
            </a:r>
          </a:p>
          <a:p>
            <a:pPr algn="just">
              <a:lnSpc>
                <a:spcPts val="3639"/>
              </a:lnSpc>
              <a:spcBef>
                <a:spcPct val="0"/>
              </a:spcBef>
            </a:pPr>
            <a:endParaRPr lang="en-US" sz="2400" dirty="0">
              <a:solidFill>
                <a:srgbClr val="1C1C3D"/>
              </a:solidFill>
              <a:latin typeface="Gordita Bold Italics"/>
              <a:ea typeface="Gordita Bold Italics"/>
              <a:cs typeface="Gordita Bold Italics"/>
              <a:sym typeface="Gordita Bold Itali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876872"/>
            <a:ext cx="12523471" cy="3895157"/>
          </a:xfrm>
          <a:prstGeom prst="rect">
            <a:avLst/>
          </a:prstGeom>
        </p:spPr>
        <p:txBody>
          <a:bodyPr lIns="0" tIns="0" rIns="0" bIns="0" rtlCol="0" anchor="t">
            <a:spAutoFit/>
          </a:bodyPr>
          <a:lstStyle/>
          <a:p>
            <a:pPr algn="l">
              <a:lnSpc>
                <a:spcPts val="10247"/>
              </a:lnSpc>
            </a:pPr>
            <a:r>
              <a:rPr lang="en-US" sz="8910" spc="62">
                <a:solidFill>
                  <a:srgbClr val="126A3A"/>
                </a:solidFill>
                <a:latin typeface="Open Sauce Bold"/>
                <a:ea typeface="Open Sauce Bold"/>
                <a:cs typeface="Open Sauce Bold"/>
                <a:sym typeface="Open Sauce Bold"/>
              </a:rPr>
              <a:t>Food Security </a:t>
            </a:r>
          </a:p>
          <a:p>
            <a:pPr marL="0" lvl="0" indent="0" algn="l">
              <a:lnSpc>
                <a:spcPts val="10247"/>
              </a:lnSpc>
            </a:pPr>
            <a:r>
              <a:rPr lang="en-US" sz="8910" spc="62">
                <a:solidFill>
                  <a:srgbClr val="126A3A"/>
                </a:solidFill>
                <a:latin typeface="Open Sauce"/>
                <a:ea typeface="Open Sauce"/>
                <a:cs typeface="Open Sauce"/>
                <a:sym typeface="Open Sauce"/>
              </a:rPr>
              <a:t>&amp; wheat economy Statistics </a:t>
            </a:r>
          </a:p>
        </p:txBody>
      </p:sp>
      <p:sp>
        <p:nvSpPr>
          <p:cNvPr id="3" name="Freeform 3"/>
          <p:cNvSpPr/>
          <p:nvPr/>
        </p:nvSpPr>
        <p:spPr>
          <a:xfrm rot="-10800000">
            <a:off x="-6809968" y="-402168"/>
            <a:ext cx="9324265" cy="12011935"/>
          </a:xfrm>
          <a:custGeom>
            <a:avLst/>
            <a:gdLst/>
            <a:ahLst/>
            <a:cxnLst/>
            <a:rect l="l" t="t" r="r" b="b"/>
            <a:pathLst>
              <a:path w="9324265" h="12011935">
                <a:moveTo>
                  <a:pt x="0" y="0"/>
                </a:moveTo>
                <a:lnTo>
                  <a:pt x="9324265" y="0"/>
                </a:lnTo>
                <a:lnTo>
                  <a:pt x="9324265" y="12011935"/>
                </a:lnTo>
                <a:lnTo>
                  <a:pt x="0" y="12011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8902233" y="8405235"/>
            <a:ext cx="1360661" cy="253089"/>
          </a:xfrm>
          <a:prstGeom prst="rect">
            <a:avLst/>
          </a:prstGeom>
        </p:spPr>
        <p:txBody>
          <a:bodyPr lIns="0" tIns="0" rIns="0" bIns="0" rtlCol="0" anchor="t">
            <a:spAutoFit/>
          </a:bodyPr>
          <a:lstStyle/>
          <a:p>
            <a:pPr marL="0" lvl="0" indent="0" algn="l">
              <a:lnSpc>
                <a:spcPts val="2166"/>
              </a:lnSpc>
              <a:spcBef>
                <a:spcPct val="0"/>
              </a:spcBef>
            </a:pPr>
            <a:r>
              <a:rPr lang="en-US" sz="1547">
                <a:solidFill>
                  <a:srgbClr val="FFFFFF"/>
                </a:solidFill>
                <a:latin typeface="Open Sauce Bold"/>
                <a:ea typeface="Open Sauce Bold"/>
                <a:cs typeface="Open Sauce Bold"/>
                <a:sym typeface="Open Sauce Bold"/>
              </a:rPr>
              <a:t>Website</a:t>
            </a:r>
          </a:p>
        </p:txBody>
      </p:sp>
      <p:sp>
        <p:nvSpPr>
          <p:cNvPr id="5" name="Freeform 5"/>
          <p:cNvSpPr/>
          <p:nvPr/>
        </p:nvSpPr>
        <p:spPr>
          <a:xfrm rot="6116298">
            <a:off x="8256970" y="3422333"/>
            <a:ext cx="12445713" cy="8770382"/>
          </a:xfrm>
          <a:custGeom>
            <a:avLst/>
            <a:gdLst/>
            <a:ahLst/>
            <a:cxnLst/>
            <a:rect l="l" t="t" r="r" b="b"/>
            <a:pathLst>
              <a:path w="12445713" h="8770382">
                <a:moveTo>
                  <a:pt x="0" y="0"/>
                </a:moveTo>
                <a:lnTo>
                  <a:pt x="12445713" y="0"/>
                </a:lnTo>
                <a:lnTo>
                  <a:pt x="12445713" y="8770381"/>
                </a:lnTo>
                <a:lnTo>
                  <a:pt x="0" y="8770381"/>
                </a:lnTo>
                <a:lnTo>
                  <a:pt x="0" y="0"/>
                </a:lnTo>
                <a:close/>
              </a:path>
            </a:pathLst>
          </a:custGeom>
          <a:blipFill>
            <a:blip r:embed="rId4">
              <a:alphaModFix amt="32999"/>
            </a:blip>
            <a:stretch>
              <a:fillRect l="-7643" r="-7643"/>
            </a:stretch>
          </a:blipFill>
        </p:spPr>
      </p:sp>
      <p:grpSp>
        <p:nvGrpSpPr>
          <p:cNvPr id="6" name="Group 6"/>
          <p:cNvGrpSpPr/>
          <p:nvPr/>
        </p:nvGrpSpPr>
        <p:grpSpPr>
          <a:xfrm>
            <a:off x="17259300" y="-402168"/>
            <a:ext cx="1169063" cy="10905720"/>
            <a:chOff x="0" y="0"/>
            <a:chExt cx="206639" cy="1927650"/>
          </a:xfrm>
        </p:grpSpPr>
        <p:sp>
          <p:nvSpPr>
            <p:cNvPr id="7" name="Freeform 7"/>
            <p:cNvSpPr/>
            <p:nvPr/>
          </p:nvSpPr>
          <p:spPr>
            <a:xfrm>
              <a:off x="0" y="0"/>
              <a:ext cx="206639" cy="1927650"/>
            </a:xfrm>
            <a:custGeom>
              <a:avLst/>
              <a:gdLst/>
              <a:ahLst/>
              <a:cxnLst/>
              <a:rect l="l" t="t" r="r" b="b"/>
              <a:pathLst>
                <a:path w="206639" h="1927650">
                  <a:moveTo>
                    <a:pt x="103319" y="0"/>
                  </a:moveTo>
                  <a:lnTo>
                    <a:pt x="103319" y="0"/>
                  </a:lnTo>
                  <a:cubicBezTo>
                    <a:pt x="160381" y="0"/>
                    <a:pt x="206639" y="46258"/>
                    <a:pt x="206639" y="103319"/>
                  </a:cubicBezTo>
                  <a:lnTo>
                    <a:pt x="206639" y="1824330"/>
                  </a:lnTo>
                  <a:cubicBezTo>
                    <a:pt x="206639" y="1851732"/>
                    <a:pt x="195753" y="1878012"/>
                    <a:pt x="176377" y="1897388"/>
                  </a:cubicBezTo>
                  <a:cubicBezTo>
                    <a:pt x="157001" y="1916764"/>
                    <a:pt x="130721" y="1927650"/>
                    <a:pt x="103319" y="1927650"/>
                  </a:cubicBezTo>
                  <a:lnTo>
                    <a:pt x="103319" y="1927650"/>
                  </a:lnTo>
                  <a:cubicBezTo>
                    <a:pt x="46258" y="1927650"/>
                    <a:pt x="0" y="1881392"/>
                    <a:pt x="0" y="1824330"/>
                  </a:cubicBezTo>
                  <a:lnTo>
                    <a:pt x="0" y="103319"/>
                  </a:lnTo>
                  <a:cubicBezTo>
                    <a:pt x="0" y="75917"/>
                    <a:pt x="10885" y="49638"/>
                    <a:pt x="30262" y="30262"/>
                  </a:cubicBezTo>
                  <a:cubicBezTo>
                    <a:pt x="49638" y="10885"/>
                    <a:pt x="75917" y="0"/>
                    <a:pt x="103319" y="0"/>
                  </a:cubicBezTo>
                  <a:close/>
                </a:path>
              </a:pathLst>
            </a:custGeom>
            <a:solidFill>
              <a:srgbClr val="FDC10E"/>
            </a:solidFill>
          </p:spPr>
        </p:sp>
        <p:sp>
          <p:nvSpPr>
            <p:cNvPr id="8" name="TextBox 8"/>
            <p:cNvSpPr txBox="1"/>
            <p:nvPr/>
          </p:nvSpPr>
          <p:spPr>
            <a:xfrm>
              <a:off x="0" y="-38100"/>
              <a:ext cx="206639" cy="19657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552772" y="8592906"/>
            <a:ext cx="549677" cy="54967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9582563" y="3476976"/>
            <a:ext cx="10368808" cy="7199841"/>
          </a:xfrm>
          <a:custGeom>
            <a:avLst/>
            <a:gdLst/>
            <a:ahLst/>
            <a:cxnLst/>
            <a:rect l="l" t="t" r="r" b="b"/>
            <a:pathLst>
              <a:path w="10368808" h="7199841">
                <a:moveTo>
                  <a:pt x="0" y="0"/>
                </a:moveTo>
                <a:lnTo>
                  <a:pt x="10368808" y="0"/>
                </a:lnTo>
                <a:lnTo>
                  <a:pt x="10368808" y="7199841"/>
                </a:lnTo>
                <a:lnTo>
                  <a:pt x="0" y="7199841"/>
                </a:lnTo>
                <a:lnTo>
                  <a:pt x="0" y="0"/>
                </a:lnTo>
                <a:close/>
              </a:path>
            </a:pathLst>
          </a:custGeom>
          <a:blipFill>
            <a:blip r:embed="rId5">
              <a:alphaModFix amt="81000"/>
            </a:blip>
            <a:stretch>
              <a:fillRect/>
            </a:stretch>
          </a:blipFill>
        </p:spPr>
      </p:sp>
      <p:sp>
        <p:nvSpPr>
          <p:cNvPr id="13" name="Freeform 13"/>
          <p:cNvSpPr/>
          <p:nvPr/>
        </p:nvSpPr>
        <p:spPr>
          <a:xfrm>
            <a:off x="6556426" y="7939140"/>
            <a:ext cx="7412935" cy="5128824"/>
          </a:xfrm>
          <a:custGeom>
            <a:avLst/>
            <a:gdLst/>
            <a:ahLst/>
            <a:cxnLst/>
            <a:rect l="l" t="t" r="r" b="b"/>
            <a:pathLst>
              <a:path w="7412935" h="5128824">
                <a:moveTo>
                  <a:pt x="0" y="0"/>
                </a:moveTo>
                <a:lnTo>
                  <a:pt x="7412935" y="0"/>
                </a:lnTo>
                <a:lnTo>
                  <a:pt x="7412935" y="5128824"/>
                </a:lnTo>
                <a:lnTo>
                  <a:pt x="0" y="5128824"/>
                </a:lnTo>
                <a:lnTo>
                  <a:pt x="0" y="0"/>
                </a:lnTo>
                <a:close/>
              </a:path>
            </a:pathLst>
          </a:custGeom>
          <a:blipFill>
            <a:blip r:embed="rId6"/>
            <a:stretch>
              <a:fillRect/>
            </a:stretch>
          </a:blipFill>
        </p:spPr>
      </p:sp>
      <p:sp>
        <p:nvSpPr>
          <p:cNvPr id="14" name="AutoShape 14"/>
          <p:cNvSpPr/>
          <p:nvPr/>
        </p:nvSpPr>
        <p:spPr>
          <a:xfrm>
            <a:off x="1028700" y="7703538"/>
            <a:ext cx="6492240" cy="0"/>
          </a:xfrm>
          <a:prstGeom prst="line">
            <a:avLst/>
          </a:prstGeom>
          <a:ln w="38100" cap="flat">
            <a:solidFill>
              <a:srgbClr val="FDBB26"/>
            </a:solidFill>
            <a:prstDash val="solid"/>
            <a:headEnd type="none" w="sm" len="sm"/>
            <a:tailEnd type="triangle" w="lg" len="med"/>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5885" t="-35267" r="-29381"/>
            </a:stretch>
          </a:blipFill>
        </p:spPr>
      </p:sp>
      <p:sp>
        <p:nvSpPr>
          <p:cNvPr id="3" name="Freeform 3"/>
          <p:cNvSpPr/>
          <p:nvPr/>
        </p:nvSpPr>
        <p:spPr>
          <a:xfrm>
            <a:off x="13735369" y="-626955"/>
            <a:ext cx="9324265" cy="12011935"/>
          </a:xfrm>
          <a:custGeom>
            <a:avLst/>
            <a:gdLst/>
            <a:ahLst/>
            <a:cxnLst/>
            <a:rect l="l" t="t" r="r" b="b"/>
            <a:pathLst>
              <a:path w="9324265" h="12011935">
                <a:moveTo>
                  <a:pt x="0" y="0"/>
                </a:moveTo>
                <a:lnTo>
                  <a:pt x="9324265" y="0"/>
                </a:lnTo>
                <a:lnTo>
                  <a:pt x="9324265" y="12011935"/>
                </a:lnTo>
                <a:lnTo>
                  <a:pt x="0" y="120119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768587" y="6579629"/>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514350" y="2315126"/>
            <a:ext cx="343396" cy="340821"/>
          </a:xfrm>
          <a:custGeom>
            <a:avLst/>
            <a:gdLst/>
            <a:ahLst/>
            <a:cxnLst/>
            <a:rect l="l" t="t" r="r" b="b"/>
            <a:pathLst>
              <a:path w="343396" h="340821">
                <a:moveTo>
                  <a:pt x="0" y="0"/>
                </a:moveTo>
                <a:lnTo>
                  <a:pt x="343396" y="0"/>
                </a:lnTo>
                <a:lnTo>
                  <a:pt x="343396" y="340821"/>
                </a:lnTo>
                <a:lnTo>
                  <a:pt x="0" y="3408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14350" y="3160492"/>
            <a:ext cx="343396" cy="340821"/>
          </a:xfrm>
          <a:custGeom>
            <a:avLst/>
            <a:gdLst/>
            <a:ahLst/>
            <a:cxnLst/>
            <a:rect l="l" t="t" r="r" b="b"/>
            <a:pathLst>
              <a:path w="343396" h="340821">
                <a:moveTo>
                  <a:pt x="0" y="0"/>
                </a:moveTo>
                <a:lnTo>
                  <a:pt x="343396" y="0"/>
                </a:lnTo>
                <a:lnTo>
                  <a:pt x="343396" y="340821"/>
                </a:lnTo>
                <a:lnTo>
                  <a:pt x="0" y="3408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1535516" y="2267501"/>
            <a:ext cx="14506119" cy="422127"/>
          </a:xfrm>
          <a:prstGeom prst="rect">
            <a:avLst/>
          </a:prstGeom>
        </p:spPr>
        <p:txBody>
          <a:bodyPr lIns="0" tIns="0" rIns="0" bIns="0" rtlCol="0" anchor="t">
            <a:spAutoFit/>
          </a:bodyPr>
          <a:lstStyle/>
          <a:p>
            <a:pPr algn="l">
              <a:lnSpc>
                <a:spcPts val="3499"/>
              </a:lnSpc>
              <a:spcBef>
                <a:spcPct val="0"/>
              </a:spcBef>
            </a:pPr>
            <a:r>
              <a:rPr lang="en-US" sz="2499">
                <a:solidFill>
                  <a:srgbClr val="1C1C3D"/>
                </a:solidFill>
                <a:latin typeface="Gordita"/>
                <a:ea typeface="Gordita"/>
                <a:cs typeface="Gordita"/>
                <a:sym typeface="Gordita"/>
              </a:rPr>
              <a:t> The cost of a healthy diet per capita across the three countries from 2017 to 2021</a:t>
            </a:r>
          </a:p>
        </p:txBody>
      </p:sp>
      <p:sp>
        <p:nvSpPr>
          <p:cNvPr id="8" name="TextBox 8"/>
          <p:cNvSpPr txBox="1"/>
          <p:nvPr/>
        </p:nvSpPr>
        <p:spPr>
          <a:xfrm>
            <a:off x="1535845" y="3110584"/>
            <a:ext cx="14505790" cy="422127"/>
          </a:xfrm>
          <a:prstGeom prst="rect">
            <a:avLst/>
          </a:prstGeom>
        </p:spPr>
        <p:txBody>
          <a:bodyPr lIns="0" tIns="0" rIns="0" bIns="0" rtlCol="0" anchor="t">
            <a:spAutoFit/>
          </a:bodyPr>
          <a:lstStyle/>
          <a:p>
            <a:pPr algn="l">
              <a:lnSpc>
                <a:spcPts val="3499"/>
              </a:lnSpc>
              <a:spcBef>
                <a:spcPct val="0"/>
              </a:spcBef>
            </a:pPr>
            <a:r>
              <a:rPr lang="en-US" sz="2499">
                <a:solidFill>
                  <a:srgbClr val="1C1C3D"/>
                </a:solidFill>
                <a:latin typeface="Gordita"/>
                <a:ea typeface="Gordita"/>
                <a:cs typeface="Gordita"/>
                <a:sym typeface="Gordita"/>
              </a:rPr>
              <a:t>All three countries show an increasing trend, with Pakistan having the highest increase.</a:t>
            </a:r>
          </a:p>
        </p:txBody>
      </p:sp>
      <p:grpSp>
        <p:nvGrpSpPr>
          <p:cNvPr id="9" name="Group 9"/>
          <p:cNvGrpSpPr/>
          <p:nvPr/>
        </p:nvGrpSpPr>
        <p:grpSpPr>
          <a:xfrm>
            <a:off x="3229738" y="776638"/>
            <a:ext cx="13707532" cy="925406"/>
            <a:chOff x="0" y="0"/>
            <a:chExt cx="3610214" cy="243728"/>
          </a:xfrm>
        </p:grpSpPr>
        <p:sp>
          <p:nvSpPr>
            <p:cNvPr id="10" name="Freeform 10"/>
            <p:cNvSpPr/>
            <p:nvPr/>
          </p:nvSpPr>
          <p:spPr>
            <a:xfrm>
              <a:off x="0" y="0"/>
              <a:ext cx="3610214" cy="243728"/>
            </a:xfrm>
            <a:custGeom>
              <a:avLst/>
              <a:gdLst/>
              <a:ahLst/>
              <a:cxnLst/>
              <a:rect l="l" t="t" r="r" b="b"/>
              <a:pathLst>
                <a:path w="3610214" h="243728">
                  <a:moveTo>
                    <a:pt x="0" y="0"/>
                  </a:moveTo>
                  <a:lnTo>
                    <a:pt x="3610214" y="0"/>
                  </a:lnTo>
                  <a:lnTo>
                    <a:pt x="3610214" y="243728"/>
                  </a:lnTo>
                  <a:lnTo>
                    <a:pt x="0" y="243728"/>
                  </a:lnTo>
                  <a:close/>
                </a:path>
              </a:pathLst>
            </a:custGeom>
            <a:solidFill>
              <a:srgbClr val="F7C03F"/>
            </a:solidFill>
          </p:spPr>
        </p:sp>
        <p:sp>
          <p:nvSpPr>
            <p:cNvPr id="11" name="TextBox 11"/>
            <p:cNvSpPr txBox="1"/>
            <p:nvPr/>
          </p:nvSpPr>
          <p:spPr>
            <a:xfrm>
              <a:off x="0" y="-47625"/>
              <a:ext cx="3610214" cy="291353"/>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514350" y="953534"/>
            <a:ext cx="17259300" cy="596381"/>
          </a:xfrm>
          <a:prstGeom prst="rect">
            <a:avLst/>
          </a:prstGeom>
        </p:spPr>
        <p:txBody>
          <a:bodyPr lIns="0" tIns="0" rIns="0" bIns="0" rtlCol="0" anchor="t">
            <a:spAutoFit/>
          </a:bodyPr>
          <a:lstStyle/>
          <a:p>
            <a:pPr algn="l">
              <a:lnSpc>
                <a:spcPts val="4521"/>
              </a:lnSpc>
            </a:pPr>
            <a:r>
              <a:rPr lang="en-US" sz="4306">
                <a:solidFill>
                  <a:srgbClr val="1F9139"/>
                </a:solidFill>
                <a:latin typeface="Gordita Bold"/>
                <a:ea typeface="Gordita Bold"/>
                <a:cs typeface="Gordita Bold"/>
                <a:sym typeface="Gordita Bold"/>
              </a:rPr>
              <a:t>Cost of a Healthy Diet Per Capita (2017-2021 | USD PPP)</a:t>
            </a:r>
          </a:p>
        </p:txBody>
      </p:sp>
      <p:sp>
        <p:nvSpPr>
          <p:cNvPr id="13" name="Freeform 13"/>
          <p:cNvSpPr/>
          <p:nvPr/>
        </p:nvSpPr>
        <p:spPr>
          <a:xfrm>
            <a:off x="514350" y="4039212"/>
            <a:ext cx="343396" cy="340821"/>
          </a:xfrm>
          <a:custGeom>
            <a:avLst/>
            <a:gdLst/>
            <a:ahLst/>
            <a:cxnLst/>
            <a:rect l="l" t="t" r="r" b="b"/>
            <a:pathLst>
              <a:path w="343396" h="340821">
                <a:moveTo>
                  <a:pt x="0" y="0"/>
                </a:moveTo>
                <a:lnTo>
                  <a:pt x="343396" y="0"/>
                </a:lnTo>
                <a:lnTo>
                  <a:pt x="343396" y="340821"/>
                </a:lnTo>
                <a:lnTo>
                  <a:pt x="0" y="3408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TextBox 14"/>
          <p:cNvSpPr txBox="1"/>
          <p:nvPr/>
        </p:nvSpPr>
        <p:spPr>
          <a:xfrm>
            <a:off x="1535516" y="3991587"/>
            <a:ext cx="16526376" cy="860128"/>
          </a:xfrm>
          <a:prstGeom prst="rect">
            <a:avLst/>
          </a:prstGeom>
        </p:spPr>
        <p:txBody>
          <a:bodyPr lIns="0" tIns="0" rIns="0" bIns="0" rtlCol="0" anchor="t">
            <a:spAutoFit/>
          </a:bodyPr>
          <a:lstStyle/>
          <a:p>
            <a:pPr algn="l">
              <a:lnSpc>
                <a:spcPts val="3499"/>
              </a:lnSpc>
              <a:spcBef>
                <a:spcPct val="0"/>
              </a:spcBef>
            </a:pPr>
            <a:r>
              <a:rPr lang="en-US" sz="2499">
                <a:solidFill>
                  <a:srgbClr val="1C1C3D"/>
                </a:solidFill>
                <a:latin typeface="Gordita"/>
                <a:ea typeface="Gordita"/>
                <a:cs typeface="Gordita"/>
                <a:sym typeface="Gordita"/>
              </a:rPr>
              <a:t>The cost of healthy diet per capita is higher in </a:t>
            </a:r>
            <a:r>
              <a:rPr lang="en-US" sz="2499">
                <a:solidFill>
                  <a:srgbClr val="1F9139"/>
                </a:solidFill>
                <a:latin typeface="Gordita Bold"/>
                <a:ea typeface="Gordita Bold"/>
                <a:cs typeface="Gordita Bold"/>
                <a:sym typeface="Gordita Bold"/>
              </a:rPr>
              <a:t>Pakistan (3. 89)</a:t>
            </a:r>
            <a:r>
              <a:rPr lang="en-US" sz="2499">
                <a:solidFill>
                  <a:srgbClr val="1C1C3D"/>
                </a:solidFill>
                <a:latin typeface="Gordita"/>
                <a:ea typeface="Gordita"/>
                <a:cs typeface="Gordita"/>
                <a:sym typeface="Gordita"/>
              </a:rPr>
              <a:t> compared to </a:t>
            </a:r>
            <a:r>
              <a:rPr lang="en-US" sz="2499">
                <a:solidFill>
                  <a:srgbClr val="1F9139"/>
                </a:solidFill>
                <a:latin typeface="Gordita Bold"/>
                <a:ea typeface="Gordita Bold"/>
                <a:cs typeface="Gordita Bold"/>
                <a:sym typeface="Gordita Bold"/>
              </a:rPr>
              <a:t>India (3.06)</a:t>
            </a:r>
            <a:r>
              <a:rPr lang="en-US" sz="2499">
                <a:solidFill>
                  <a:srgbClr val="1C1C3D"/>
                </a:solidFill>
                <a:latin typeface="Gordita"/>
                <a:ea typeface="Gordita"/>
                <a:cs typeface="Gordita"/>
                <a:sym typeface="Gordita"/>
              </a:rPr>
              <a:t> and </a:t>
            </a:r>
            <a:r>
              <a:rPr lang="en-US" sz="2499">
                <a:solidFill>
                  <a:srgbClr val="1F9139"/>
                </a:solidFill>
                <a:latin typeface="Gordita Bold"/>
                <a:ea typeface="Gordita Bold"/>
                <a:cs typeface="Gordita Bold"/>
                <a:sym typeface="Gordita Bold"/>
              </a:rPr>
              <a:t>Bangladesh (3.2)</a:t>
            </a:r>
          </a:p>
        </p:txBody>
      </p:sp>
      <p:pic>
        <p:nvPicPr>
          <p:cNvPr id="15" name="Picture 15"/>
          <p:cNvPicPr>
            <a:picLocks noChangeAspect="1"/>
          </p:cNvPicPr>
          <p:nvPr/>
        </p:nvPicPr>
        <p:blipFill>
          <a:blip r:embed="rId10"/>
          <a:stretch>
            <a:fillRect/>
          </a:stretch>
        </p:blipFill>
        <p:spPr>
          <a:xfrm>
            <a:off x="2858833" y="3859693"/>
            <a:ext cx="11904262" cy="728216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52774" y="2949874"/>
            <a:ext cx="10332236" cy="5314144"/>
          </a:xfrm>
          <a:custGeom>
            <a:avLst/>
            <a:gdLst/>
            <a:ahLst/>
            <a:cxnLst/>
            <a:rect l="l" t="t" r="r" b="b"/>
            <a:pathLst>
              <a:path w="10332236" h="5314144">
                <a:moveTo>
                  <a:pt x="0" y="0"/>
                </a:moveTo>
                <a:lnTo>
                  <a:pt x="10332237" y="0"/>
                </a:lnTo>
                <a:lnTo>
                  <a:pt x="10332237" y="5314145"/>
                </a:lnTo>
                <a:lnTo>
                  <a:pt x="0" y="5314145"/>
                </a:lnTo>
                <a:lnTo>
                  <a:pt x="0" y="0"/>
                </a:lnTo>
                <a:close/>
              </a:path>
            </a:pathLst>
          </a:custGeom>
          <a:blipFill>
            <a:blip r:embed="rId3"/>
            <a:stretch>
              <a:fillRect/>
            </a:stretch>
          </a:blipFill>
        </p:spPr>
      </p:sp>
      <p:sp>
        <p:nvSpPr>
          <p:cNvPr id="3" name="Freeform 3"/>
          <p:cNvSpPr/>
          <p:nvPr/>
        </p:nvSpPr>
        <p:spPr>
          <a:xfrm rot="7526464" flipH="1">
            <a:off x="3723201" y="-1060783"/>
            <a:ext cx="7134045" cy="6197701"/>
          </a:xfrm>
          <a:custGeom>
            <a:avLst/>
            <a:gdLst/>
            <a:ahLst/>
            <a:cxnLst/>
            <a:rect l="l" t="t" r="r" b="b"/>
            <a:pathLst>
              <a:path w="7134045" h="6197701">
                <a:moveTo>
                  <a:pt x="7134045" y="0"/>
                </a:moveTo>
                <a:lnTo>
                  <a:pt x="0" y="0"/>
                </a:lnTo>
                <a:lnTo>
                  <a:pt x="0" y="6197702"/>
                </a:lnTo>
                <a:lnTo>
                  <a:pt x="7134045" y="6197702"/>
                </a:lnTo>
                <a:lnTo>
                  <a:pt x="7134045"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455064" y="6847535"/>
            <a:ext cx="2304338" cy="1071365"/>
            <a:chOff x="0" y="0"/>
            <a:chExt cx="3072450" cy="1428487"/>
          </a:xfrm>
        </p:grpSpPr>
        <p:grpSp>
          <p:nvGrpSpPr>
            <p:cNvPr id="5" name="Group 5"/>
            <p:cNvGrpSpPr/>
            <p:nvPr/>
          </p:nvGrpSpPr>
          <p:grpSpPr>
            <a:xfrm>
              <a:off x="0" y="0"/>
              <a:ext cx="3072450" cy="1428487"/>
              <a:chOff x="0" y="0"/>
              <a:chExt cx="628706" cy="292307"/>
            </a:xfrm>
          </p:grpSpPr>
          <p:sp>
            <p:nvSpPr>
              <p:cNvPr id="6" name="Freeform 6"/>
              <p:cNvSpPr/>
              <p:nvPr/>
            </p:nvSpPr>
            <p:spPr>
              <a:xfrm>
                <a:off x="0" y="0"/>
                <a:ext cx="628706" cy="292307"/>
              </a:xfrm>
              <a:custGeom>
                <a:avLst/>
                <a:gdLst/>
                <a:ahLst/>
                <a:cxnLst/>
                <a:rect l="l" t="t" r="r" b="b"/>
                <a:pathLst>
                  <a:path w="628706" h="292307">
                    <a:moveTo>
                      <a:pt x="146154" y="0"/>
                    </a:moveTo>
                    <a:lnTo>
                      <a:pt x="482553" y="0"/>
                    </a:lnTo>
                    <a:cubicBezTo>
                      <a:pt x="521315" y="0"/>
                      <a:pt x="558490" y="15398"/>
                      <a:pt x="585899" y="42807"/>
                    </a:cubicBezTo>
                    <a:cubicBezTo>
                      <a:pt x="613308" y="70216"/>
                      <a:pt x="628706" y="107391"/>
                      <a:pt x="628706" y="146154"/>
                    </a:cubicBezTo>
                    <a:lnTo>
                      <a:pt x="628706" y="146154"/>
                    </a:lnTo>
                    <a:cubicBezTo>
                      <a:pt x="628706" y="226872"/>
                      <a:pt x="563271" y="292307"/>
                      <a:pt x="482553" y="292307"/>
                    </a:cubicBezTo>
                    <a:lnTo>
                      <a:pt x="146154" y="292307"/>
                    </a:lnTo>
                    <a:cubicBezTo>
                      <a:pt x="107391" y="292307"/>
                      <a:pt x="70216" y="276909"/>
                      <a:pt x="42807" y="249500"/>
                    </a:cubicBezTo>
                    <a:cubicBezTo>
                      <a:pt x="15398" y="222091"/>
                      <a:pt x="0" y="184916"/>
                      <a:pt x="0" y="146154"/>
                    </a:cubicBezTo>
                    <a:lnTo>
                      <a:pt x="0" y="146154"/>
                    </a:lnTo>
                    <a:cubicBezTo>
                      <a:pt x="0" y="107391"/>
                      <a:pt x="15398" y="70216"/>
                      <a:pt x="42807" y="42807"/>
                    </a:cubicBezTo>
                    <a:cubicBezTo>
                      <a:pt x="70216" y="15398"/>
                      <a:pt x="107391" y="0"/>
                      <a:pt x="146154" y="0"/>
                    </a:cubicBezTo>
                    <a:close/>
                  </a:path>
                </a:pathLst>
              </a:custGeom>
              <a:solidFill>
                <a:srgbClr val="126A3A"/>
              </a:solidFill>
            </p:spPr>
          </p:sp>
          <p:sp>
            <p:nvSpPr>
              <p:cNvPr id="7" name="TextBox 7"/>
              <p:cNvSpPr txBox="1"/>
              <p:nvPr/>
            </p:nvSpPr>
            <p:spPr>
              <a:xfrm>
                <a:off x="0" y="38100"/>
                <a:ext cx="628706" cy="254207"/>
              </a:xfrm>
              <a:prstGeom prst="rect">
                <a:avLst/>
              </a:prstGeom>
            </p:spPr>
            <p:txBody>
              <a:bodyPr lIns="50800" tIns="50800" rIns="50800" bIns="50800" rtlCol="0" anchor="ctr"/>
              <a:lstStyle/>
              <a:p>
                <a:pPr algn="ctr">
                  <a:lnSpc>
                    <a:spcPts val="1871"/>
                  </a:lnSpc>
                </a:pPr>
                <a:endParaRPr/>
              </a:p>
            </p:txBody>
          </p:sp>
        </p:grpSp>
        <p:sp>
          <p:nvSpPr>
            <p:cNvPr id="8" name="Freeform 8"/>
            <p:cNvSpPr/>
            <p:nvPr/>
          </p:nvSpPr>
          <p:spPr>
            <a:xfrm>
              <a:off x="2223253" y="286737"/>
              <a:ext cx="295368" cy="855014"/>
            </a:xfrm>
            <a:custGeom>
              <a:avLst/>
              <a:gdLst/>
              <a:ahLst/>
              <a:cxnLst/>
              <a:rect l="l" t="t" r="r" b="b"/>
              <a:pathLst>
                <a:path w="295368" h="855014">
                  <a:moveTo>
                    <a:pt x="0" y="0"/>
                  </a:moveTo>
                  <a:lnTo>
                    <a:pt x="295369" y="0"/>
                  </a:lnTo>
                  <a:lnTo>
                    <a:pt x="295369" y="855013"/>
                  </a:lnTo>
                  <a:lnTo>
                    <a:pt x="0" y="8550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577613" y="803525"/>
              <a:ext cx="1917225" cy="405315"/>
            </a:xfrm>
            <a:prstGeom prst="rect">
              <a:avLst/>
            </a:prstGeom>
          </p:spPr>
          <p:txBody>
            <a:bodyPr lIns="0" tIns="0" rIns="0" bIns="0" rtlCol="0" anchor="t">
              <a:spAutoFit/>
            </a:bodyPr>
            <a:lstStyle/>
            <a:p>
              <a:pPr marL="0" lvl="0" indent="0" algn="l">
                <a:lnSpc>
                  <a:spcPts val="2294"/>
                </a:lnSpc>
              </a:pPr>
              <a:r>
                <a:rPr lang="en-US" sz="2271">
                  <a:solidFill>
                    <a:srgbClr val="FFFFFF"/>
                  </a:solidFill>
                  <a:latin typeface="Open Sauce Bold"/>
                  <a:ea typeface="Open Sauce Bold"/>
                  <a:cs typeface="Open Sauce Bold"/>
                  <a:sym typeface="Open Sauce Bold"/>
                </a:rPr>
                <a:t>74.1%</a:t>
              </a:r>
            </a:p>
          </p:txBody>
        </p:sp>
        <p:sp>
          <p:nvSpPr>
            <p:cNvPr id="10" name="TextBox 10"/>
            <p:cNvSpPr txBox="1"/>
            <p:nvPr/>
          </p:nvSpPr>
          <p:spPr>
            <a:xfrm>
              <a:off x="553829" y="276797"/>
              <a:ext cx="1964793" cy="468246"/>
            </a:xfrm>
            <a:prstGeom prst="rect">
              <a:avLst/>
            </a:prstGeom>
          </p:spPr>
          <p:txBody>
            <a:bodyPr lIns="0" tIns="0" rIns="0" bIns="0" rtlCol="0" anchor="t">
              <a:spAutoFit/>
            </a:bodyPr>
            <a:lstStyle/>
            <a:p>
              <a:pPr marL="0" lvl="0" indent="0" algn="l">
                <a:lnSpc>
                  <a:spcPts val="2638"/>
                </a:lnSpc>
              </a:pPr>
              <a:r>
                <a:rPr lang="en-US" sz="2612">
                  <a:solidFill>
                    <a:srgbClr val="FFFFFF"/>
                  </a:solidFill>
                  <a:latin typeface="Open Sauce Bold"/>
                  <a:ea typeface="Open Sauce Bold"/>
                  <a:cs typeface="Open Sauce Bold"/>
                  <a:sym typeface="Open Sauce Bold"/>
                </a:rPr>
                <a:t>India</a:t>
              </a:r>
            </a:p>
          </p:txBody>
        </p:sp>
      </p:grpSp>
      <p:sp>
        <p:nvSpPr>
          <p:cNvPr id="11" name="TextBox 11"/>
          <p:cNvSpPr txBox="1"/>
          <p:nvPr/>
        </p:nvSpPr>
        <p:spPr>
          <a:xfrm>
            <a:off x="391126" y="760331"/>
            <a:ext cx="17383570" cy="860807"/>
          </a:xfrm>
          <a:prstGeom prst="rect">
            <a:avLst/>
          </a:prstGeom>
        </p:spPr>
        <p:txBody>
          <a:bodyPr lIns="0" tIns="0" rIns="0" bIns="0" rtlCol="0" anchor="t">
            <a:spAutoFit/>
          </a:bodyPr>
          <a:lstStyle/>
          <a:p>
            <a:pPr marL="0" lvl="0" indent="0" algn="l">
              <a:lnSpc>
                <a:spcPts val="6559"/>
              </a:lnSpc>
            </a:pPr>
            <a:r>
              <a:rPr lang="en-US" sz="6430">
                <a:solidFill>
                  <a:srgbClr val="126A3A"/>
                </a:solidFill>
                <a:latin typeface="Open Sauce Bold"/>
                <a:ea typeface="Open Sauce Bold"/>
                <a:cs typeface="Open Sauce Bold"/>
                <a:sym typeface="Open Sauce Bold"/>
              </a:rPr>
              <a:t>Population who cannot afford healthy diet</a:t>
            </a:r>
          </a:p>
        </p:txBody>
      </p:sp>
      <p:grpSp>
        <p:nvGrpSpPr>
          <p:cNvPr id="12" name="Group 12"/>
          <p:cNvGrpSpPr/>
          <p:nvPr/>
        </p:nvGrpSpPr>
        <p:grpSpPr>
          <a:xfrm>
            <a:off x="391126" y="2801055"/>
            <a:ext cx="2304338" cy="1089473"/>
            <a:chOff x="0" y="0"/>
            <a:chExt cx="3072450" cy="1452630"/>
          </a:xfrm>
        </p:grpSpPr>
        <p:grpSp>
          <p:nvGrpSpPr>
            <p:cNvPr id="13" name="Group 13"/>
            <p:cNvGrpSpPr/>
            <p:nvPr/>
          </p:nvGrpSpPr>
          <p:grpSpPr>
            <a:xfrm>
              <a:off x="0" y="0"/>
              <a:ext cx="3072450" cy="1452630"/>
              <a:chOff x="0" y="0"/>
              <a:chExt cx="628706" cy="297247"/>
            </a:xfrm>
          </p:grpSpPr>
          <p:sp>
            <p:nvSpPr>
              <p:cNvPr id="14" name="Freeform 14"/>
              <p:cNvSpPr/>
              <p:nvPr/>
            </p:nvSpPr>
            <p:spPr>
              <a:xfrm>
                <a:off x="0" y="0"/>
                <a:ext cx="628706" cy="297247"/>
              </a:xfrm>
              <a:custGeom>
                <a:avLst/>
                <a:gdLst/>
                <a:ahLst/>
                <a:cxnLst/>
                <a:rect l="l" t="t" r="r" b="b"/>
                <a:pathLst>
                  <a:path w="628706" h="297247">
                    <a:moveTo>
                      <a:pt x="148624" y="0"/>
                    </a:moveTo>
                    <a:lnTo>
                      <a:pt x="480083" y="0"/>
                    </a:lnTo>
                    <a:cubicBezTo>
                      <a:pt x="519500" y="0"/>
                      <a:pt x="557303" y="15659"/>
                      <a:pt x="585176" y="43531"/>
                    </a:cubicBezTo>
                    <a:cubicBezTo>
                      <a:pt x="613048" y="71403"/>
                      <a:pt x="628706" y="109206"/>
                      <a:pt x="628706" y="148624"/>
                    </a:cubicBezTo>
                    <a:lnTo>
                      <a:pt x="628706" y="148624"/>
                    </a:lnTo>
                    <a:cubicBezTo>
                      <a:pt x="628706" y="230706"/>
                      <a:pt x="562165" y="297247"/>
                      <a:pt x="480083" y="297247"/>
                    </a:cubicBezTo>
                    <a:lnTo>
                      <a:pt x="148624" y="297247"/>
                    </a:lnTo>
                    <a:cubicBezTo>
                      <a:pt x="66541" y="297247"/>
                      <a:pt x="0" y="230706"/>
                      <a:pt x="0" y="148624"/>
                    </a:cubicBezTo>
                    <a:lnTo>
                      <a:pt x="0" y="148624"/>
                    </a:lnTo>
                    <a:cubicBezTo>
                      <a:pt x="0" y="66541"/>
                      <a:pt x="66541" y="0"/>
                      <a:pt x="148624" y="0"/>
                    </a:cubicBezTo>
                    <a:close/>
                  </a:path>
                </a:pathLst>
              </a:custGeom>
              <a:solidFill>
                <a:srgbClr val="126A3A"/>
              </a:solidFill>
            </p:spPr>
          </p:sp>
          <p:sp>
            <p:nvSpPr>
              <p:cNvPr id="15" name="TextBox 15"/>
              <p:cNvSpPr txBox="1"/>
              <p:nvPr/>
            </p:nvSpPr>
            <p:spPr>
              <a:xfrm>
                <a:off x="0" y="38100"/>
                <a:ext cx="628706" cy="259147"/>
              </a:xfrm>
              <a:prstGeom prst="rect">
                <a:avLst/>
              </a:prstGeom>
            </p:spPr>
            <p:txBody>
              <a:bodyPr lIns="50800" tIns="50800" rIns="50800" bIns="50800" rtlCol="0" anchor="ctr"/>
              <a:lstStyle/>
              <a:p>
                <a:pPr algn="ctr">
                  <a:lnSpc>
                    <a:spcPts val="1871"/>
                  </a:lnSpc>
                </a:pPr>
                <a:endParaRPr/>
              </a:p>
            </p:txBody>
          </p:sp>
        </p:grpSp>
        <p:sp>
          <p:nvSpPr>
            <p:cNvPr id="16" name="Freeform 16"/>
            <p:cNvSpPr/>
            <p:nvPr/>
          </p:nvSpPr>
          <p:spPr>
            <a:xfrm flipV="1">
              <a:off x="2063365" y="205310"/>
              <a:ext cx="295368" cy="855014"/>
            </a:xfrm>
            <a:custGeom>
              <a:avLst/>
              <a:gdLst/>
              <a:ahLst/>
              <a:cxnLst/>
              <a:rect l="l" t="t" r="r" b="b"/>
              <a:pathLst>
                <a:path w="295368" h="855014">
                  <a:moveTo>
                    <a:pt x="0" y="855014"/>
                  </a:moveTo>
                  <a:lnTo>
                    <a:pt x="295368" y="855014"/>
                  </a:lnTo>
                  <a:lnTo>
                    <a:pt x="295368" y="0"/>
                  </a:lnTo>
                  <a:lnTo>
                    <a:pt x="0" y="0"/>
                  </a:lnTo>
                  <a:lnTo>
                    <a:pt x="0" y="855014"/>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p:cNvSpPr txBox="1"/>
            <p:nvPr/>
          </p:nvSpPr>
          <p:spPr>
            <a:xfrm>
              <a:off x="449462" y="752826"/>
              <a:ext cx="1558381" cy="403859"/>
            </a:xfrm>
            <a:prstGeom prst="rect">
              <a:avLst/>
            </a:prstGeom>
          </p:spPr>
          <p:txBody>
            <a:bodyPr lIns="0" tIns="0" rIns="0" bIns="0" rtlCol="0" anchor="t">
              <a:spAutoFit/>
            </a:bodyPr>
            <a:lstStyle/>
            <a:p>
              <a:pPr marL="0" lvl="0" indent="0" algn="ctr">
                <a:lnSpc>
                  <a:spcPts val="2248"/>
                </a:lnSpc>
              </a:pPr>
              <a:r>
                <a:rPr lang="en-US" sz="2226">
                  <a:solidFill>
                    <a:srgbClr val="FFFFFF"/>
                  </a:solidFill>
                  <a:latin typeface="Open Sauce Bold"/>
                  <a:ea typeface="Open Sauce Bold"/>
                  <a:cs typeface="Open Sauce Bold"/>
                  <a:sym typeface="Open Sauce Bold"/>
                </a:rPr>
                <a:t>82.8%</a:t>
              </a:r>
            </a:p>
          </p:txBody>
        </p:sp>
        <p:sp>
          <p:nvSpPr>
            <p:cNvPr id="18" name="TextBox 18"/>
            <p:cNvSpPr txBox="1"/>
            <p:nvPr/>
          </p:nvSpPr>
          <p:spPr>
            <a:xfrm>
              <a:off x="32840" y="205193"/>
              <a:ext cx="2417220" cy="328867"/>
            </a:xfrm>
            <a:prstGeom prst="rect">
              <a:avLst/>
            </a:prstGeom>
          </p:spPr>
          <p:txBody>
            <a:bodyPr lIns="0" tIns="0" rIns="0" bIns="0" rtlCol="0" anchor="t">
              <a:spAutoFit/>
            </a:bodyPr>
            <a:lstStyle/>
            <a:p>
              <a:pPr marL="0" lvl="0" indent="0" algn="ctr">
                <a:lnSpc>
                  <a:spcPts val="1806"/>
                </a:lnSpc>
              </a:pPr>
              <a:r>
                <a:rPr lang="en-US" sz="1788">
                  <a:solidFill>
                    <a:srgbClr val="FFFFFF"/>
                  </a:solidFill>
                  <a:latin typeface="Open Sauce Bold"/>
                  <a:ea typeface="Open Sauce Bold"/>
                  <a:cs typeface="Open Sauce Bold"/>
                  <a:sym typeface="Open Sauce Bold"/>
                </a:rPr>
                <a:t>Pakistan</a:t>
              </a:r>
            </a:p>
          </p:txBody>
        </p:sp>
      </p:grpSp>
      <p:grpSp>
        <p:nvGrpSpPr>
          <p:cNvPr id="19" name="Group 19"/>
          <p:cNvGrpSpPr/>
          <p:nvPr/>
        </p:nvGrpSpPr>
        <p:grpSpPr>
          <a:xfrm>
            <a:off x="455064" y="4957751"/>
            <a:ext cx="2304338" cy="1058376"/>
            <a:chOff x="0" y="0"/>
            <a:chExt cx="3072450" cy="1411168"/>
          </a:xfrm>
        </p:grpSpPr>
        <p:grpSp>
          <p:nvGrpSpPr>
            <p:cNvPr id="20" name="Group 20"/>
            <p:cNvGrpSpPr/>
            <p:nvPr/>
          </p:nvGrpSpPr>
          <p:grpSpPr>
            <a:xfrm>
              <a:off x="0" y="0"/>
              <a:ext cx="3072450" cy="1411168"/>
              <a:chOff x="0" y="0"/>
              <a:chExt cx="628706" cy="288763"/>
            </a:xfrm>
          </p:grpSpPr>
          <p:sp>
            <p:nvSpPr>
              <p:cNvPr id="21" name="Freeform 21"/>
              <p:cNvSpPr/>
              <p:nvPr/>
            </p:nvSpPr>
            <p:spPr>
              <a:xfrm>
                <a:off x="0" y="0"/>
                <a:ext cx="628706" cy="288763"/>
              </a:xfrm>
              <a:custGeom>
                <a:avLst/>
                <a:gdLst/>
                <a:ahLst/>
                <a:cxnLst/>
                <a:rect l="l" t="t" r="r" b="b"/>
                <a:pathLst>
                  <a:path w="628706" h="288763">
                    <a:moveTo>
                      <a:pt x="144382" y="0"/>
                    </a:moveTo>
                    <a:lnTo>
                      <a:pt x="484325" y="0"/>
                    </a:lnTo>
                    <a:cubicBezTo>
                      <a:pt x="522617" y="0"/>
                      <a:pt x="559341" y="15212"/>
                      <a:pt x="586418" y="42288"/>
                    </a:cubicBezTo>
                    <a:cubicBezTo>
                      <a:pt x="613495" y="69365"/>
                      <a:pt x="628706" y="106089"/>
                      <a:pt x="628706" y="144382"/>
                    </a:cubicBezTo>
                    <a:lnTo>
                      <a:pt x="628706" y="144382"/>
                    </a:lnTo>
                    <a:cubicBezTo>
                      <a:pt x="628706" y="224121"/>
                      <a:pt x="564065" y="288763"/>
                      <a:pt x="484325" y="288763"/>
                    </a:cubicBezTo>
                    <a:lnTo>
                      <a:pt x="144382" y="288763"/>
                    </a:lnTo>
                    <a:cubicBezTo>
                      <a:pt x="64642" y="288763"/>
                      <a:pt x="0" y="224121"/>
                      <a:pt x="0" y="144382"/>
                    </a:cubicBezTo>
                    <a:lnTo>
                      <a:pt x="0" y="144382"/>
                    </a:lnTo>
                    <a:cubicBezTo>
                      <a:pt x="0" y="64642"/>
                      <a:pt x="64642" y="0"/>
                      <a:pt x="144382" y="0"/>
                    </a:cubicBezTo>
                    <a:close/>
                  </a:path>
                </a:pathLst>
              </a:custGeom>
              <a:solidFill>
                <a:srgbClr val="126A3A"/>
              </a:solidFill>
            </p:spPr>
          </p:sp>
          <p:sp>
            <p:nvSpPr>
              <p:cNvPr id="22" name="TextBox 22"/>
              <p:cNvSpPr txBox="1"/>
              <p:nvPr/>
            </p:nvSpPr>
            <p:spPr>
              <a:xfrm>
                <a:off x="0" y="38100"/>
                <a:ext cx="628706" cy="250663"/>
              </a:xfrm>
              <a:prstGeom prst="rect">
                <a:avLst/>
              </a:prstGeom>
            </p:spPr>
            <p:txBody>
              <a:bodyPr lIns="50800" tIns="50800" rIns="50800" bIns="50800" rtlCol="0" anchor="ctr"/>
              <a:lstStyle/>
              <a:p>
                <a:pPr algn="ctr">
                  <a:lnSpc>
                    <a:spcPts val="1871"/>
                  </a:lnSpc>
                </a:pPr>
                <a:endParaRPr/>
              </a:p>
            </p:txBody>
          </p:sp>
        </p:grpSp>
        <p:sp>
          <p:nvSpPr>
            <p:cNvPr id="23" name="Freeform 23"/>
            <p:cNvSpPr/>
            <p:nvPr/>
          </p:nvSpPr>
          <p:spPr>
            <a:xfrm>
              <a:off x="2299569" y="285697"/>
              <a:ext cx="295368" cy="855014"/>
            </a:xfrm>
            <a:custGeom>
              <a:avLst/>
              <a:gdLst/>
              <a:ahLst/>
              <a:cxnLst/>
              <a:rect l="l" t="t" r="r" b="b"/>
              <a:pathLst>
                <a:path w="295368" h="855014">
                  <a:moveTo>
                    <a:pt x="0" y="0"/>
                  </a:moveTo>
                  <a:lnTo>
                    <a:pt x="295369" y="0"/>
                  </a:lnTo>
                  <a:lnTo>
                    <a:pt x="295369" y="855013"/>
                  </a:lnTo>
                  <a:lnTo>
                    <a:pt x="0" y="8550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TextBox 24"/>
            <p:cNvSpPr txBox="1"/>
            <p:nvPr/>
          </p:nvSpPr>
          <p:spPr>
            <a:xfrm>
              <a:off x="482460" y="753209"/>
              <a:ext cx="1558381" cy="376330"/>
            </a:xfrm>
            <a:prstGeom prst="rect">
              <a:avLst/>
            </a:prstGeom>
          </p:spPr>
          <p:txBody>
            <a:bodyPr lIns="0" tIns="0" rIns="0" bIns="0" rtlCol="0" anchor="t">
              <a:spAutoFit/>
            </a:bodyPr>
            <a:lstStyle/>
            <a:p>
              <a:pPr marL="0" lvl="0" indent="0" algn="l">
                <a:lnSpc>
                  <a:spcPts val="2151"/>
                </a:lnSpc>
              </a:pPr>
              <a:r>
                <a:rPr lang="en-US" sz="2129">
                  <a:solidFill>
                    <a:srgbClr val="FFFFFF"/>
                  </a:solidFill>
                  <a:latin typeface="Open Sauce Bold"/>
                  <a:ea typeface="Open Sauce Bold"/>
                  <a:cs typeface="Open Sauce Bold"/>
                  <a:sym typeface="Open Sauce Bold"/>
                </a:rPr>
                <a:t>66.1%</a:t>
              </a:r>
            </a:p>
          </p:txBody>
        </p:sp>
        <p:sp>
          <p:nvSpPr>
            <p:cNvPr id="25" name="TextBox 25"/>
            <p:cNvSpPr txBox="1"/>
            <p:nvPr/>
          </p:nvSpPr>
          <p:spPr>
            <a:xfrm>
              <a:off x="292843" y="323797"/>
              <a:ext cx="1964793" cy="312230"/>
            </a:xfrm>
            <a:prstGeom prst="rect">
              <a:avLst/>
            </a:prstGeom>
          </p:spPr>
          <p:txBody>
            <a:bodyPr lIns="0" tIns="0" rIns="0" bIns="0" rtlCol="0" anchor="t">
              <a:spAutoFit/>
            </a:bodyPr>
            <a:lstStyle/>
            <a:p>
              <a:pPr marL="0" lvl="0" indent="0" algn="ctr">
                <a:lnSpc>
                  <a:spcPts val="1761"/>
                </a:lnSpc>
              </a:pPr>
              <a:r>
                <a:rPr lang="en-US" sz="1743">
                  <a:solidFill>
                    <a:srgbClr val="FFFFFF"/>
                  </a:solidFill>
                  <a:latin typeface="Open Sauce Bold"/>
                  <a:ea typeface="Open Sauce Bold"/>
                  <a:cs typeface="Open Sauce Bold"/>
                  <a:sym typeface="Open Sauce Bold"/>
                </a:rPr>
                <a:t>Bangladesh</a:t>
              </a:r>
            </a:p>
          </p:txBody>
        </p:sp>
      </p:grpSp>
      <p:sp>
        <p:nvSpPr>
          <p:cNvPr id="26" name="TextBox 26"/>
          <p:cNvSpPr txBox="1"/>
          <p:nvPr/>
        </p:nvSpPr>
        <p:spPr>
          <a:xfrm>
            <a:off x="2857792" y="2858205"/>
            <a:ext cx="5072583" cy="1368310"/>
          </a:xfrm>
          <a:prstGeom prst="rect">
            <a:avLst/>
          </a:prstGeom>
        </p:spPr>
        <p:txBody>
          <a:bodyPr lIns="0" tIns="0" rIns="0" bIns="0" rtlCol="0" anchor="t">
            <a:spAutoFit/>
          </a:bodyPr>
          <a:lstStyle/>
          <a:p>
            <a:pPr marL="0" lvl="0" indent="0" algn="just">
              <a:lnSpc>
                <a:spcPts val="2729"/>
              </a:lnSpc>
            </a:pPr>
            <a:r>
              <a:rPr lang="en-US" sz="2702">
                <a:solidFill>
                  <a:srgbClr val="126A3A"/>
                </a:solidFill>
                <a:latin typeface="Open Sauce Bold"/>
                <a:ea typeface="Open Sauce Bold"/>
                <a:cs typeface="Open Sauce Bold"/>
                <a:sym typeface="Open Sauce Bold"/>
              </a:rPr>
              <a:t>Pakistan:</a:t>
            </a:r>
            <a:r>
              <a:rPr lang="en-US" sz="2702">
                <a:solidFill>
                  <a:srgbClr val="126A3A"/>
                </a:solidFill>
                <a:latin typeface="Open Sauce"/>
                <a:ea typeface="Open Sauce"/>
                <a:cs typeface="Open Sauce"/>
                <a:sym typeface="Open Sauce"/>
              </a:rPr>
              <a:t> In 2021, </a:t>
            </a:r>
            <a:r>
              <a:rPr lang="en-US" sz="2702">
                <a:solidFill>
                  <a:srgbClr val="FDBB26"/>
                </a:solidFill>
                <a:latin typeface="Open Sauce Bold"/>
                <a:ea typeface="Open Sauce Bold"/>
                <a:cs typeface="Open Sauce Bold"/>
                <a:sym typeface="Open Sauce Bold"/>
              </a:rPr>
              <a:t>82.8</a:t>
            </a:r>
            <a:r>
              <a:rPr lang="en-US" sz="2702">
                <a:solidFill>
                  <a:srgbClr val="FDBB26"/>
                </a:solidFill>
                <a:latin typeface="Open Sauce"/>
                <a:ea typeface="Open Sauce"/>
                <a:cs typeface="Open Sauce"/>
                <a:sym typeface="Open Sauce"/>
              </a:rPr>
              <a:t>% of people in Pakistan could not afford a healthy diet, an increase from 81% </a:t>
            </a:r>
            <a:r>
              <a:rPr lang="en-US" sz="2702">
                <a:solidFill>
                  <a:srgbClr val="126A3A"/>
                </a:solidFill>
                <a:latin typeface="Open Sauce"/>
                <a:ea typeface="Open Sauce"/>
                <a:cs typeface="Open Sauce"/>
                <a:sym typeface="Open Sauce"/>
              </a:rPr>
              <a:t>in 2017.</a:t>
            </a:r>
          </a:p>
        </p:txBody>
      </p:sp>
      <p:sp>
        <p:nvSpPr>
          <p:cNvPr id="27" name="TextBox 27"/>
          <p:cNvSpPr txBox="1"/>
          <p:nvPr/>
        </p:nvSpPr>
        <p:spPr>
          <a:xfrm>
            <a:off x="2812928" y="5014901"/>
            <a:ext cx="5487046" cy="1368310"/>
          </a:xfrm>
          <a:prstGeom prst="rect">
            <a:avLst/>
          </a:prstGeom>
        </p:spPr>
        <p:txBody>
          <a:bodyPr lIns="0" tIns="0" rIns="0" bIns="0" rtlCol="0" anchor="t">
            <a:spAutoFit/>
          </a:bodyPr>
          <a:lstStyle/>
          <a:p>
            <a:pPr marL="0" lvl="0" indent="0" algn="just">
              <a:lnSpc>
                <a:spcPts val="2729"/>
              </a:lnSpc>
            </a:pPr>
            <a:r>
              <a:rPr lang="en-US" sz="2702">
                <a:solidFill>
                  <a:srgbClr val="126A3A"/>
                </a:solidFill>
                <a:latin typeface="Open Sauce Bold"/>
                <a:ea typeface="Open Sauce Bold"/>
                <a:cs typeface="Open Sauce Bold"/>
                <a:sym typeface="Open Sauce Bold"/>
              </a:rPr>
              <a:t>Bangladesh:</a:t>
            </a:r>
            <a:r>
              <a:rPr lang="en-US" sz="2702">
                <a:solidFill>
                  <a:srgbClr val="126A3A"/>
                </a:solidFill>
                <a:latin typeface="Open Sauce"/>
                <a:ea typeface="Open Sauce"/>
                <a:cs typeface="Open Sauce"/>
                <a:sym typeface="Open Sauce"/>
              </a:rPr>
              <a:t> In contrast, Bangladesh saw a decrease in this percentage from </a:t>
            </a:r>
            <a:r>
              <a:rPr lang="en-US" sz="2702">
                <a:solidFill>
                  <a:srgbClr val="FDBB26"/>
                </a:solidFill>
                <a:latin typeface="Open Sauce"/>
                <a:ea typeface="Open Sauce"/>
                <a:cs typeface="Open Sauce"/>
                <a:sym typeface="Open Sauce"/>
              </a:rPr>
              <a:t>75.3% in 2017 to </a:t>
            </a:r>
            <a:r>
              <a:rPr lang="en-US" sz="2702">
                <a:solidFill>
                  <a:srgbClr val="FDBB26"/>
                </a:solidFill>
                <a:latin typeface="Open Sauce Bold"/>
                <a:ea typeface="Open Sauce Bold"/>
                <a:cs typeface="Open Sauce Bold"/>
                <a:sym typeface="Open Sauce Bold"/>
              </a:rPr>
              <a:t>66.1%</a:t>
            </a:r>
            <a:r>
              <a:rPr lang="en-US" sz="2702">
                <a:solidFill>
                  <a:srgbClr val="FDBB26"/>
                </a:solidFill>
                <a:latin typeface="Open Sauce"/>
                <a:ea typeface="Open Sauce"/>
                <a:cs typeface="Open Sauce"/>
                <a:sym typeface="Open Sauce"/>
              </a:rPr>
              <a:t> </a:t>
            </a:r>
            <a:r>
              <a:rPr lang="en-US" sz="2702">
                <a:solidFill>
                  <a:srgbClr val="126A3A"/>
                </a:solidFill>
                <a:latin typeface="Open Sauce"/>
                <a:ea typeface="Open Sauce"/>
                <a:cs typeface="Open Sauce"/>
                <a:sym typeface="Open Sauce"/>
              </a:rPr>
              <a:t>in 2021.</a:t>
            </a:r>
          </a:p>
        </p:txBody>
      </p:sp>
      <p:sp>
        <p:nvSpPr>
          <p:cNvPr id="28" name="TextBox 28"/>
          <p:cNvSpPr txBox="1"/>
          <p:nvPr/>
        </p:nvSpPr>
        <p:spPr>
          <a:xfrm>
            <a:off x="2887965" y="6876110"/>
            <a:ext cx="5412010" cy="1192634"/>
          </a:xfrm>
          <a:prstGeom prst="rect">
            <a:avLst/>
          </a:prstGeom>
        </p:spPr>
        <p:txBody>
          <a:bodyPr lIns="0" tIns="0" rIns="0" bIns="0" rtlCol="0" anchor="t">
            <a:spAutoFit/>
          </a:bodyPr>
          <a:lstStyle/>
          <a:p>
            <a:pPr marL="0" lvl="0" indent="0" algn="l">
              <a:lnSpc>
                <a:spcPts val="3081"/>
              </a:lnSpc>
            </a:pPr>
            <a:r>
              <a:rPr lang="en-US" sz="2702" dirty="0">
                <a:solidFill>
                  <a:srgbClr val="126A3A"/>
                </a:solidFill>
                <a:latin typeface="Open Sauce Bold"/>
                <a:ea typeface="Open Sauce Bold"/>
                <a:cs typeface="Open Sauce Bold"/>
                <a:sym typeface="Open Sauce Bold"/>
              </a:rPr>
              <a:t>India</a:t>
            </a:r>
            <a:r>
              <a:rPr lang="en-US" sz="2702" dirty="0">
                <a:solidFill>
                  <a:srgbClr val="126A3A"/>
                </a:solidFill>
                <a:latin typeface="Open Sauce"/>
                <a:ea typeface="Open Sauce"/>
                <a:cs typeface="Open Sauce"/>
                <a:sym typeface="Open Sauce"/>
              </a:rPr>
              <a:t>:  India also experienced a decrease, from </a:t>
            </a:r>
            <a:r>
              <a:rPr lang="en-US" sz="2702" dirty="0">
                <a:solidFill>
                  <a:srgbClr val="FDBB26"/>
                </a:solidFill>
                <a:latin typeface="Open Sauce Bold"/>
                <a:ea typeface="Open Sauce Bold"/>
                <a:cs typeface="Open Sauce Bold"/>
                <a:sym typeface="Open Sauce Bold"/>
              </a:rPr>
              <a:t>78.8%</a:t>
            </a:r>
            <a:r>
              <a:rPr lang="en-US" sz="2702" dirty="0">
                <a:solidFill>
                  <a:srgbClr val="FDBB26"/>
                </a:solidFill>
                <a:latin typeface="Open Sauce"/>
                <a:ea typeface="Open Sauce"/>
                <a:cs typeface="Open Sauce"/>
                <a:sym typeface="Open Sauce"/>
              </a:rPr>
              <a:t> in 2017 to </a:t>
            </a:r>
            <a:r>
              <a:rPr lang="en-US" sz="2702" dirty="0">
                <a:solidFill>
                  <a:srgbClr val="FDBB26"/>
                </a:solidFill>
                <a:latin typeface="Open Sauce Bold"/>
                <a:ea typeface="Open Sauce Bold"/>
                <a:cs typeface="Open Sauce Bold"/>
                <a:sym typeface="Open Sauce Bold"/>
              </a:rPr>
              <a:t>74.1%</a:t>
            </a:r>
            <a:r>
              <a:rPr lang="en-US" sz="2702" dirty="0">
                <a:solidFill>
                  <a:srgbClr val="FDBB26"/>
                </a:solidFill>
                <a:latin typeface="Open Sauce"/>
                <a:ea typeface="Open Sauce"/>
                <a:cs typeface="Open Sauce"/>
                <a:sym typeface="Open Sauce"/>
              </a:rPr>
              <a:t> </a:t>
            </a:r>
            <a:r>
              <a:rPr lang="en-US" sz="2702" dirty="0">
                <a:solidFill>
                  <a:srgbClr val="126A3A"/>
                </a:solidFill>
                <a:latin typeface="Open Sauce"/>
                <a:ea typeface="Open Sauce"/>
                <a:cs typeface="Open Sauce"/>
                <a:sym typeface="Open Sauce"/>
              </a:rPr>
              <a:t>in 2021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377211">
            <a:off x="12483867" y="-4173025"/>
            <a:ext cx="7609503" cy="8771761"/>
          </a:xfrm>
          <a:custGeom>
            <a:avLst/>
            <a:gdLst/>
            <a:ahLst/>
            <a:cxnLst/>
            <a:rect l="l" t="t" r="r" b="b"/>
            <a:pathLst>
              <a:path w="7609503" h="8771761">
                <a:moveTo>
                  <a:pt x="0" y="0"/>
                </a:moveTo>
                <a:lnTo>
                  <a:pt x="7609503" y="0"/>
                </a:lnTo>
                <a:lnTo>
                  <a:pt x="7609503" y="8771761"/>
                </a:lnTo>
                <a:lnTo>
                  <a:pt x="0" y="8771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932918" y="1426554"/>
            <a:ext cx="412981" cy="412767"/>
          </a:xfrm>
          <a:custGeom>
            <a:avLst/>
            <a:gdLst/>
            <a:ahLst/>
            <a:cxnLst/>
            <a:rect l="l" t="t" r="r" b="b"/>
            <a:pathLst>
              <a:path w="412981" h="412767">
                <a:moveTo>
                  <a:pt x="0" y="0"/>
                </a:moveTo>
                <a:lnTo>
                  <a:pt x="412981" y="0"/>
                </a:lnTo>
                <a:lnTo>
                  <a:pt x="412981" y="412767"/>
                </a:lnTo>
                <a:lnTo>
                  <a:pt x="0" y="412767"/>
                </a:lnTo>
                <a:lnTo>
                  <a:pt x="0" y="0"/>
                </a:lnTo>
                <a:close/>
              </a:path>
            </a:pathLst>
          </a:custGeom>
          <a:blipFill>
            <a:blip r:embed="rId5">
              <a:extLst>
                <a:ext uri="{96DAC541-7B7A-43D3-8B79-37D633B846F1}">
                  <asvg:svgBlip xmlns:asvg="http://schemas.microsoft.com/office/drawing/2016/SVG/main" r:embed="rId6"/>
                </a:ext>
              </a:extLst>
            </a:blip>
            <a:stretch>
              <a:fillRect r="-760962" b="-761408"/>
            </a:stretch>
          </a:blipFill>
        </p:spPr>
      </p:sp>
      <p:sp>
        <p:nvSpPr>
          <p:cNvPr id="4" name="TextBox 4"/>
          <p:cNvSpPr txBox="1"/>
          <p:nvPr/>
        </p:nvSpPr>
        <p:spPr>
          <a:xfrm>
            <a:off x="761027" y="3316281"/>
            <a:ext cx="10310206" cy="672346"/>
          </a:xfrm>
          <a:prstGeom prst="rect">
            <a:avLst/>
          </a:prstGeom>
        </p:spPr>
        <p:txBody>
          <a:bodyPr lIns="0" tIns="0" rIns="0" bIns="0" rtlCol="0" anchor="t">
            <a:spAutoFit/>
          </a:bodyPr>
          <a:lstStyle/>
          <a:p>
            <a:pPr marL="0" lvl="0" indent="0" algn="l">
              <a:lnSpc>
                <a:spcPts val="2632"/>
              </a:lnSpc>
            </a:pPr>
            <a:r>
              <a:rPr lang="en-US" sz="2606">
                <a:solidFill>
                  <a:srgbClr val="FDBB26"/>
                </a:solidFill>
                <a:latin typeface="Open Sauce Bold"/>
                <a:ea typeface="Open Sauce Bold"/>
                <a:cs typeface="Open Sauce Bold"/>
                <a:sym typeface="Open Sauce Bold"/>
              </a:rPr>
              <a:t>Significant Increase:</a:t>
            </a:r>
            <a:r>
              <a:rPr lang="en-US" sz="2606">
                <a:solidFill>
                  <a:srgbClr val="126A3A"/>
                </a:solidFill>
                <a:latin typeface="Open Sauce"/>
                <a:ea typeface="Open Sauce"/>
                <a:cs typeface="Open Sauce"/>
                <a:sym typeface="Open Sauce"/>
              </a:rPr>
              <a:t> The prevalence of food insecurity in Pakistan </a:t>
            </a:r>
            <a:r>
              <a:rPr lang="en-US" sz="2606">
                <a:solidFill>
                  <a:srgbClr val="1F9139"/>
                </a:solidFill>
                <a:latin typeface="Open Sauce Bold"/>
                <a:ea typeface="Open Sauce Bold"/>
                <a:cs typeface="Open Sauce Bold"/>
                <a:sym typeface="Open Sauce Bold"/>
              </a:rPr>
              <a:t>increased sharply from </a:t>
            </a:r>
            <a:r>
              <a:rPr lang="en-US" sz="2606">
                <a:solidFill>
                  <a:srgbClr val="7DC34C"/>
                </a:solidFill>
                <a:latin typeface="Open Sauce Bold"/>
                <a:ea typeface="Open Sauce Bold"/>
                <a:cs typeface="Open Sauce Bold"/>
                <a:sym typeface="Open Sauce Bold"/>
              </a:rPr>
              <a:t>14.1% in 2015</a:t>
            </a:r>
            <a:r>
              <a:rPr lang="en-US" sz="2606">
                <a:solidFill>
                  <a:srgbClr val="1F9139"/>
                </a:solidFill>
                <a:latin typeface="Open Sauce Bold"/>
                <a:ea typeface="Open Sauce Bold"/>
                <a:cs typeface="Open Sauce Bold"/>
                <a:sym typeface="Open Sauce Bold"/>
              </a:rPr>
              <a:t> to </a:t>
            </a:r>
            <a:r>
              <a:rPr lang="en-US" sz="2606">
                <a:solidFill>
                  <a:srgbClr val="FF3131"/>
                </a:solidFill>
                <a:latin typeface="Open Sauce Bold"/>
                <a:ea typeface="Open Sauce Bold"/>
                <a:cs typeface="Open Sauce Bold"/>
                <a:sym typeface="Open Sauce Bold"/>
              </a:rPr>
              <a:t>42.3% in 2021.</a:t>
            </a:r>
          </a:p>
        </p:txBody>
      </p:sp>
      <p:grpSp>
        <p:nvGrpSpPr>
          <p:cNvPr id="5" name="Group 5"/>
          <p:cNvGrpSpPr/>
          <p:nvPr/>
        </p:nvGrpSpPr>
        <p:grpSpPr>
          <a:xfrm>
            <a:off x="9987790" y="6002568"/>
            <a:ext cx="652599" cy="4296285"/>
            <a:chOff x="0" y="0"/>
            <a:chExt cx="870132" cy="5728380"/>
          </a:xfrm>
        </p:grpSpPr>
        <p:sp>
          <p:nvSpPr>
            <p:cNvPr id="6" name="AutoShape 6"/>
            <p:cNvSpPr/>
            <p:nvPr/>
          </p:nvSpPr>
          <p:spPr>
            <a:xfrm>
              <a:off x="435066" y="0"/>
              <a:ext cx="0" cy="5728380"/>
            </a:xfrm>
            <a:prstGeom prst="line">
              <a:avLst/>
            </a:prstGeom>
            <a:ln w="50800" cap="flat">
              <a:solidFill>
                <a:srgbClr val="1F9139"/>
              </a:solidFill>
              <a:prstDash val="solid"/>
              <a:headEnd type="none" w="sm" len="sm"/>
              <a:tailEnd type="none" w="sm" len="sm"/>
            </a:ln>
          </p:spPr>
        </p:sp>
        <p:grpSp>
          <p:nvGrpSpPr>
            <p:cNvPr id="7" name="Group 7"/>
            <p:cNvGrpSpPr/>
            <p:nvPr/>
          </p:nvGrpSpPr>
          <p:grpSpPr>
            <a:xfrm>
              <a:off x="0" y="454479"/>
              <a:ext cx="870132" cy="87013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47625" cap="sq">
                <a:solidFill>
                  <a:srgbClr val="FFFFFF"/>
                </a:solidFill>
                <a:prstDash val="solid"/>
                <a:miter/>
              </a:ln>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0" name="Freeform 10"/>
            <p:cNvSpPr/>
            <p:nvPr/>
          </p:nvSpPr>
          <p:spPr>
            <a:xfrm>
              <a:off x="171357" y="613410"/>
              <a:ext cx="527418" cy="552270"/>
            </a:xfrm>
            <a:custGeom>
              <a:avLst/>
              <a:gdLst/>
              <a:ahLst/>
              <a:cxnLst/>
              <a:rect l="l" t="t" r="r" b="b"/>
              <a:pathLst>
                <a:path w="527418" h="552270">
                  <a:moveTo>
                    <a:pt x="0" y="0"/>
                  </a:moveTo>
                  <a:lnTo>
                    <a:pt x="527418" y="0"/>
                  </a:lnTo>
                  <a:lnTo>
                    <a:pt x="527418" y="552269"/>
                  </a:lnTo>
                  <a:lnTo>
                    <a:pt x="0" y="5522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11" name="Group 11"/>
          <p:cNvGrpSpPr/>
          <p:nvPr/>
        </p:nvGrpSpPr>
        <p:grpSpPr>
          <a:xfrm>
            <a:off x="363295" y="456696"/>
            <a:ext cx="13832845" cy="1741618"/>
            <a:chOff x="0" y="0"/>
            <a:chExt cx="18443793" cy="2322157"/>
          </a:xfrm>
        </p:grpSpPr>
        <p:sp>
          <p:nvSpPr>
            <p:cNvPr id="12" name="TextBox 12"/>
            <p:cNvSpPr txBox="1"/>
            <p:nvPr/>
          </p:nvSpPr>
          <p:spPr>
            <a:xfrm>
              <a:off x="0" y="114300"/>
              <a:ext cx="17839468" cy="1202046"/>
            </a:xfrm>
            <a:prstGeom prst="rect">
              <a:avLst/>
            </a:prstGeom>
          </p:spPr>
          <p:txBody>
            <a:bodyPr lIns="0" tIns="0" rIns="0" bIns="0" rtlCol="0" anchor="t">
              <a:spAutoFit/>
            </a:bodyPr>
            <a:lstStyle/>
            <a:p>
              <a:pPr marL="0" lvl="0" indent="0" algn="l">
                <a:lnSpc>
                  <a:spcPts val="6657"/>
                </a:lnSpc>
              </a:pPr>
              <a:r>
                <a:rPr lang="en-US" sz="6527">
                  <a:solidFill>
                    <a:srgbClr val="126A3A"/>
                  </a:solidFill>
                  <a:latin typeface="Open Sauce Bold"/>
                  <a:ea typeface="Open Sauce Bold"/>
                  <a:cs typeface="Open Sauce Bold"/>
                  <a:sym typeface="Open Sauce Bold"/>
                </a:rPr>
                <a:t>Prevalence of Food Insecurity</a:t>
              </a:r>
            </a:p>
          </p:txBody>
        </p:sp>
        <p:sp>
          <p:nvSpPr>
            <p:cNvPr id="13" name="TextBox 13"/>
            <p:cNvSpPr txBox="1"/>
            <p:nvPr/>
          </p:nvSpPr>
          <p:spPr>
            <a:xfrm>
              <a:off x="0" y="1450568"/>
              <a:ext cx="18443793" cy="871588"/>
            </a:xfrm>
            <a:prstGeom prst="rect">
              <a:avLst/>
            </a:prstGeom>
          </p:spPr>
          <p:txBody>
            <a:bodyPr lIns="0" tIns="0" rIns="0" bIns="0" rtlCol="0" anchor="t">
              <a:spAutoFit/>
            </a:bodyPr>
            <a:lstStyle/>
            <a:p>
              <a:pPr marL="0" lvl="0" indent="0" algn="l">
                <a:lnSpc>
                  <a:spcPts val="4842"/>
                </a:lnSpc>
              </a:pPr>
              <a:r>
                <a:rPr lang="en-US" sz="4747">
                  <a:solidFill>
                    <a:srgbClr val="126A3A"/>
                  </a:solidFill>
                  <a:latin typeface="Open Sauce"/>
                  <a:ea typeface="Open Sauce"/>
                  <a:cs typeface="Open Sauce"/>
                  <a:sym typeface="Open Sauce"/>
                </a:rPr>
                <a:t>in Pakistan and Bangladesh (2015-2021)</a:t>
              </a:r>
            </a:p>
          </p:txBody>
        </p:sp>
      </p:grpSp>
      <p:sp>
        <p:nvSpPr>
          <p:cNvPr id="14" name="TextBox 14"/>
          <p:cNvSpPr txBox="1"/>
          <p:nvPr/>
        </p:nvSpPr>
        <p:spPr>
          <a:xfrm>
            <a:off x="755462" y="5200650"/>
            <a:ext cx="9884927" cy="1005490"/>
          </a:xfrm>
          <a:prstGeom prst="rect">
            <a:avLst/>
          </a:prstGeom>
        </p:spPr>
        <p:txBody>
          <a:bodyPr lIns="0" tIns="0" rIns="0" bIns="0" rtlCol="0" anchor="t">
            <a:spAutoFit/>
          </a:bodyPr>
          <a:lstStyle/>
          <a:p>
            <a:pPr marL="0" lvl="0" indent="0" algn="l">
              <a:lnSpc>
                <a:spcPts val="2626"/>
              </a:lnSpc>
            </a:pPr>
            <a:r>
              <a:rPr lang="en-US" sz="2600">
                <a:solidFill>
                  <a:srgbClr val="FDBB26"/>
                </a:solidFill>
                <a:latin typeface="Open Sauce Bold"/>
                <a:ea typeface="Open Sauce Bold"/>
                <a:cs typeface="Open Sauce Bold"/>
                <a:sym typeface="Open Sauce Bold"/>
              </a:rPr>
              <a:t>Correlation with Rising Costs:</a:t>
            </a:r>
            <a:r>
              <a:rPr lang="en-US" sz="2600">
                <a:solidFill>
                  <a:srgbClr val="126A3A"/>
                </a:solidFill>
                <a:latin typeface="Open Sauce"/>
                <a:ea typeface="Open Sauce"/>
                <a:cs typeface="Open Sauce"/>
                <a:sym typeface="Open Sauce"/>
              </a:rPr>
              <a:t> This rise correlates with the increasing cost of a healthy diet and the high percentage of household expenditure on food</a:t>
            </a:r>
          </a:p>
        </p:txBody>
      </p:sp>
      <p:sp>
        <p:nvSpPr>
          <p:cNvPr id="15" name="TextBox 15"/>
          <p:cNvSpPr txBox="1"/>
          <p:nvPr/>
        </p:nvSpPr>
        <p:spPr>
          <a:xfrm>
            <a:off x="755462" y="6549040"/>
            <a:ext cx="9016746" cy="672189"/>
          </a:xfrm>
          <a:prstGeom prst="rect">
            <a:avLst/>
          </a:prstGeom>
        </p:spPr>
        <p:txBody>
          <a:bodyPr lIns="0" tIns="0" rIns="0" bIns="0" rtlCol="0" anchor="t">
            <a:spAutoFit/>
          </a:bodyPr>
          <a:lstStyle/>
          <a:p>
            <a:pPr marL="0" lvl="0" indent="0" algn="l">
              <a:lnSpc>
                <a:spcPts val="2626"/>
              </a:lnSpc>
            </a:pPr>
            <a:r>
              <a:rPr lang="en-US" sz="2600">
                <a:solidFill>
                  <a:srgbClr val="FDBB26"/>
                </a:solidFill>
                <a:latin typeface="Open Sauce Bold"/>
                <a:ea typeface="Open Sauce Bold"/>
                <a:cs typeface="Open Sauce Bold"/>
                <a:sym typeface="Open Sauce Bold"/>
              </a:rPr>
              <a:t>Impact of Inflation:</a:t>
            </a:r>
            <a:r>
              <a:rPr lang="en-US" sz="2600">
                <a:solidFill>
                  <a:srgbClr val="126A3A"/>
                </a:solidFill>
                <a:latin typeface="Open Sauce"/>
                <a:ea typeface="Open Sauce"/>
                <a:cs typeface="Open Sauce"/>
                <a:sym typeface="Open Sauce"/>
              </a:rPr>
              <a:t> CPI inflation in Pakistan is in double digits while in Bangladesh CPI inflation is in single digit.</a:t>
            </a:r>
          </a:p>
        </p:txBody>
      </p:sp>
      <p:sp>
        <p:nvSpPr>
          <p:cNvPr id="16" name="Freeform 16"/>
          <p:cNvSpPr/>
          <p:nvPr/>
        </p:nvSpPr>
        <p:spPr>
          <a:xfrm>
            <a:off x="191596" y="3259131"/>
            <a:ext cx="406848" cy="403797"/>
          </a:xfrm>
          <a:custGeom>
            <a:avLst/>
            <a:gdLst/>
            <a:ahLst/>
            <a:cxnLst/>
            <a:rect l="l" t="t" r="r" b="b"/>
            <a:pathLst>
              <a:path w="406848" h="403797">
                <a:moveTo>
                  <a:pt x="0" y="0"/>
                </a:moveTo>
                <a:lnTo>
                  <a:pt x="406848" y="0"/>
                </a:lnTo>
                <a:lnTo>
                  <a:pt x="406848" y="403797"/>
                </a:lnTo>
                <a:lnTo>
                  <a:pt x="0" y="4037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86031" y="5166749"/>
            <a:ext cx="406848" cy="403797"/>
          </a:xfrm>
          <a:custGeom>
            <a:avLst/>
            <a:gdLst/>
            <a:ahLst/>
            <a:cxnLst/>
            <a:rect l="l" t="t" r="r" b="b"/>
            <a:pathLst>
              <a:path w="406848" h="403797">
                <a:moveTo>
                  <a:pt x="0" y="0"/>
                </a:moveTo>
                <a:lnTo>
                  <a:pt x="406848" y="0"/>
                </a:lnTo>
                <a:lnTo>
                  <a:pt x="406848" y="403796"/>
                </a:lnTo>
                <a:lnTo>
                  <a:pt x="0" y="4037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186031" y="6516923"/>
            <a:ext cx="406848" cy="403797"/>
          </a:xfrm>
          <a:custGeom>
            <a:avLst/>
            <a:gdLst/>
            <a:ahLst/>
            <a:cxnLst/>
            <a:rect l="l" t="t" r="r" b="b"/>
            <a:pathLst>
              <a:path w="406848" h="403797">
                <a:moveTo>
                  <a:pt x="0" y="0"/>
                </a:moveTo>
                <a:lnTo>
                  <a:pt x="406848" y="0"/>
                </a:lnTo>
                <a:lnTo>
                  <a:pt x="406848" y="403797"/>
                </a:lnTo>
                <a:lnTo>
                  <a:pt x="0" y="4037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9" name="Picture 19"/>
          <p:cNvPicPr>
            <a:picLocks noChangeAspect="1"/>
          </p:cNvPicPr>
          <p:nvPr/>
        </p:nvPicPr>
        <p:blipFill>
          <a:blip r:embed="rId11"/>
          <a:stretch>
            <a:fillRect/>
          </a:stretch>
        </p:blipFill>
        <p:spPr>
          <a:xfrm>
            <a:off x="10541230" y="2434043"/>
            <a:ext cx="8188835" cy="8165760"/>
          </a:xfrm>
          <a:prstGeom prst="rect">
            <a:avLst/>
          </a:prstGeom>
        </p:spPr>
      </p:pic>
      <p:sp>
        <p:nvSpPr>
          <p:cNvPr id="20" name="TextBox 20"/>
          <p:cNvSpPr txBox="1"/>
          <p:nvPr/>
        </p:nvSpPr>
        <p:spPr>
          <a:xfrm>
            <a:off x="761027" y="4221167"/>
            <a:ext cx="10189727" cy="660098"/>
          </a:xfrm>
          <a:prstGeom prst="rect">
            <a:avLst/>
          </a:prstGeom>
        </p:spPr>
        <p:txBody>
          <a:bodyPr lIns="0" tIns="0" rIns="0" bIns="0" rtlCol="0" anchor="t">
            <a:spAutoFit/>
          </a:bodyPr>
          <a:lstStyle/>
          <a:p>
            <a:pPr algn="l">
              <a:lnSpc>
                <a:spcPts val="2632"/>
              </a:lnSpc>
              <a:spcBef>
                <a:spcPct val="0"/>
              </a:spcBef>
            </a:pPr>
            <a:r>
              <a:rPr lang="en-US" sz="2606">
                <a:solidFill>
                  <a:srgbClr val="0E8B2B"/>
                </a:solidFill>
                <a:latin typeface="Open Sauce"/>
                <a:ea typeface="Open Sauce"/>
                <a:cs typeface="Open Sauce"/>
                <a:sym typeface="Open Sauce"/>
              </a:rPr>
              <a:t>In contrast, </a:t>
            </a:r>
            <a:r>
              <a:rPr lang="en-US" sz="2606">
                <a:solidFill>
                  <a:srgbClr val="0E8B2B"/>
                </a:solidFill>
                <a:latin typeface="Open Sauce Bold"/>
                <a:ea typeface="Open Sauce Bold"/>
                <a:cs typeface="Open Sauce Bold"/>
                <a:sym typeface="Open Sauce Bold"/>
              </a:rPr>
              <a:t>Bangladesh</a:t>
            </a:r>
            <a:r>
              <a:rPr lang="en-US" sz="2606">
                <a:solidFill>
                  <a:srgbClr val="0E8B2B"/>
                </a:solidFill>
                <a:latin typeface="Open Sauce"/>
                <a:ea typeface="Open Sauce"/>
                <a:cs typeface="Open Sauce"/>
                <a:sym typeface="Open Sauce"/>
              </a:rPr>
              <a:t> saw a </a:t>
            </a:r>
            <a:r>
              <a:rPr lang="en-US" sz="2606">
                <a:solidFill>
                  <a:srgbClr val="7DC34C"/>
                </a:solidFill>
                <a:latin typeface="Open Sauce Bold"/>
                <a:ea typeface="Open Sauce Bold"/>
                <a:cs typeface="Open Sauce Bold"/>
                <a:sym typeface="Open Sauce Bold"/>
              </a:rPr>
              <a:t>decrease</a:t>
            </a:r>
            <a:r>
              <a:rPr lang="en-US" sz="2606">
                <a:solidFill>
                  <a:srgbClr val="0E8B2B"/>
                </a:solidFill>
                <a:latin typeface="Open Sauce"/>
                <a:ea typeface="Open Sauce"/>
                <a:cs typeface="Open Sauce"/>
                <a:sym typeface="Open Sauce"/>
              </a:rPr>
              <a:t> in food insecurity from </a:t>
            </a:r>
            <a:r>
              <a:rPr lang="en-US" sz="2606">
                <a:solidFill>
                  <a:srgbClr val="7DC34C"/>
                </a:solidFill>
                <a:latin typeface="Open Sauce Bold"/>
                <a:ea typeface="Open Sauce Bold"/>
                <a:cs typeface="Open Sauce Bold"/>
                <a:sym typeface="Open Sauce Bold"/>
              </a:rPr>
              <a:t>32.2% in 2015</a:t>
            </a:r>
            <a:r>
              <a:rPr lang="en-US" sz="2606">
                <a:solidFill>
                  <a:srgbClr val="0E8B2B"/>
                </a:solidFill>
                <a:latin typeface="Open Sauce"/>
                <a:ea typeface="Open Sauce"/>
                <a:cs typeface="Open Sauce"/>
                <a:sym typeface="Open Sauce"/>
              </a:rPr>
              <a:t> to </a:t>
            </a:r>
            <a:r>
              <a:rPr lang="en-US" sz="2606">
                <a:solidFill>
                  <a:srgbClr val="7DC34C"/>
                </a:solidFill>
                <a:latin typeface="Open Sauce Bold"/>
                <a:ea typeface="Open Sauce Bold"/>
                <a:cs typeface="Open Sauce Bold"/>
                <a:sym typeface="Open Sauce Bold"/>
              </a:rPr>
              <a:t>31.1% in 2021</a:t>
            </a:r>
            <a:r>
              <a:rPr lang="en-US" sz="2606">
                <a:solidFill>
                  <a:srgbClr val="0E8B2B"/>
                </a:solidFill>
                <a:latin typeface="Open Sauce"/>
                <a:ea typeface="Open Sauce"/>
                <a:cs typeface="Open Sauce"/>
                <a:sym typeface="Open Sauce"/>
              </a:rPr>
              <a:t>.</a:t>
            </a:r>
          </a:p>
        </p:txBody>
      </p:sp>
      <p:sp>
        <p:nvSpPr>
          <p:cNvPr id="21" name="TextBox 21"/>
          <p:cNvSpPr txBox="1"/>
          <p:nvPr/>
        </p:nvSpPr>
        <p:spPr>
          <a:xfrm>
            <a:off x="761027" y="8233760"/>
            <a:ext cx="9016746" cy="1517777"/>
          </a:xfrm>
          <a:prstGeom prst="rect">
            <a:avLst/>
          </a:prstGeom>
        </p:spPr>
        <p:txBody>
          <a:bodyPr lIns="0" tIns="0" rIns="0" bIns="0" rtlCol="0" anchor="t">
            <a:spAutoFit/>
          </a:bodyPr>
          <a:lstStyle/>
          <a:p>
            <a:pPr marL="0" lvl="0" indent="0" algn="l">
              <a:lnSpc>
                <a:spcPts val="2928"/>
              </a:lnSpc>
            </a:pPr>
            <a:r>
              <a:rPr lang="en-US" sz="2899">
                <a:solidFill>
                  <a:srgbClr val="FDBB26"/>
                </a:solidFill>
                <a:latin typeface="Open Sauce Bold Italics"/>
                <a:ea typeface="Open Sauce Bold Italics"/>
                <a:cs typeface="Open Sauce Bold Italics"/>
                <a:sym typeface="Open Sauce Bold Italics"/>
              </a:rPr>
              <a:t>Socio-economic impact:</a:t>
            </a:r>
            <a:r>
              <a:rPr lang="en-US" sz="2899">
                <a:solidFill>
                  <a:srgbClr val="126A3A"/>
                </a:solidFill>
                <a:latin typeface="Open Sauce Italics"/>
                <a:ea typeface="Open Sauce Italics"/>
                <a:cs typeface="Open Sauce Italics"/>
                <a:sym typeface="Open Sauce Italics"/>
              </a:rPr>
              <a:t> The data underscores the vulnerability of low-income groups in Pakistan to food price inflation, leading to increased food insecurity.</a:t>
            </a:r>
          </a:p>
        </p:txBody>
      </p:sp>
      <p:sp>
        <p:nvSpPr>
          <p:cNvPr id="22" name="Freeform 22"/>
          <p:cNvSpPr/>
          <p:nvPr/>
        </p:nvSpPr>
        <p:spPr>
          <a:xfrm>
            <a:off x="191596" y="8220693"/>
            <a:ext cx="406848" cy="403797"/>
          </a:xfrm>
          <a:custGeom>
            <a:avLst/>
            <a:gdLst/>
            <a:ahLst/>
            <a:cxnLst/>
            <a:rect l="l" t="t" r="r" b="b"/>
            <a:pathLst>
              <a:path w="406848" h="403797">
                <a:moveTo>
                  <a:pt x="0" y="0"/>
                </a:moveTo>
                <a:lnTo>
                  <a:pt x="406848" y="0"/>
                </a:lnTo>
                <a:lnTo>
                  <a:pt x="406848" y="403797"/>
                </a:lnTo>
                <a:lnTo>
                  <a:pt x="0" y="4037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512866">
            <a:off x="-972130" y="-3207696"/>
            <a:ext cx="5709315" cy="10127389"/>
          </a:xfrm>
          <a:custGeom>
            <a:avLst/>
            <a:gdLst/>
            <a:ahLst/>
            <a:cxnLst/>
            <a:rect l="l" t="t" r="r" b="b"/>
            <a:pathLst>
              <a:path w="5709315" h="10127389">
                <a:moveTo>
                  <a:pt x="0" y="0"/>
                </a:moveTo>
                <a:lnTo>
                  <a:pt x="5709315" y="0"/>
                </a:lnTo>
                <a:lnTo>
                  <a:pt x="5709315" y="10127389"/>
                </a:lnTo>
                <a:lnTo>
                  <a:pt x="0" y="101273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712961" y="1162363"/>
            <a:ext cx="9637998" cy="1080489"/>
          </a:xfrm>
          <a:prstGeom prst="rect">
            <a:avLst/>
          </a:prstGeom>
        </p:spPr>
        <p:txBody>
          <a:bodyPr lIns="0" tIns="0" rIns="0" bIns="0" rtlCol="0" anchor="t">
            <a:spAutoFit/>
          </a:bodyPr>
          <a:lstStyle/>
          <a:p>
            <a:pPr marL="0" lvl="0" indent="0" algn="l">
              <a:lnSpc>
                <a:spcPts val="4172"/>
              </a:lnSpc>
            </a:pPr>
            <a:r>
              <a:rPr lang="en-US" sz="4091">
                <a:solidFill>
                  <a:srgbClr val="126A3A"/>
                </a:solidFill>
                <a:latin typeface="Open Sauce Bold"/>
                <a:ea typeface="Open Sauce Bold"/>
                <a:cs typeface="Open Sauce Bold"/>
                <a:sym typeface="Open Sauce Bold"/>
              </a:rPr>
              <a:t>Monthly Household Consumption Expenditure by quantiles</a:t>
            </a:r>
          </a:p>
        </p:txBody>
      </p:sp>
      <p:sp>
        <p:nvSpPr>
          <p:cNvPr id="4" name="Freeform 4"/>
          <p:cNvSpPr/>
          <p:nvPr/>
        </p:nvSpPr>
        <p:spPr>
          <a:xfrm rot="-2294906" flipH="1">
            <a:off x="12130313" y="5420796"/>
            <a:ext cx="7134045" cy="6197701"/>
          </a:xfrm>
          <a:custGeom>
            <a:avLst/>
            <a:gdLst/>
            <a:ahLst/>
            <a:cxnLst/>
            <a:rect l="l" t="t" r="r" b="b"/>
            <a:pathLst>
              <a:path w="7134045" h="6197701">
                <a:moveTo>
                  <a:pt x="7134045" y="0"/>
                </a:moveTo>
                <a:lnTo>
                  <a:pt x="0" y="0"/>
                </a:lnTo>
                <a:lnTo>
                  <a:pt x="0" y="6197702"/>
                </a:lnTo>
                <a:lnTo>
                  <a:pt x="7134045" y="6197702"/>
                </a:lnTo>
                <a:lnTo>
                  <a:pt x="713404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560561" y="5816584"/>
            <a:ext cx="3371760" cy="1921903"/>
          </a:xfrm>
          <a:custGeom>
            <a:avLst/>
            <a:gdLst/>
            <a:ahLst/>
            <a:cxnLst/>
            <a:rect l="l" t="t" r="r" b="b"/>
            <a:pathLst>
              <a:path w="3371760" h="1921903">
                <a:moveTo>
                  <a:pt x="0" y="0"/>
                </a:moveTo>
                <a:lnTo>
                  <a:pt x="3371760" y="0"/>
                </a:lnTo>
                <a:lnTo>
                  <a:pt x="3371760" y="1921903"/>
                </a:lnTo>
                <a:lnTo>
                  <a:pt x="0" y="19219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4320006" y="5816584"/>
            <a:ext cx="3371760" cy="1921903"/>
          </a:xfrm>
          <a:custGeom>
            <a:avLst/>
            <a:gdLst/>
            <a:ahLst/>
            <a:cxnLst/>
            <a:rect l="l" t="t" r="r" b="b"/>
            <a:pathLst>
              <a:path w="3371760" h="1921903">
                <a:moveTo>
                  <a:pt x="0" y="0"/>
                </a:moveTo>
                <a:lnTo>
                  <a:pt x="3371760" y="0"/>
                </a:lnTo>
                <a:lnTo>
                  <a:pt x="3371760" y="1921903"/>
                </a:lnTo>
                <a:lnTo>
                  <a:pt x="0" y="19219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560561" y="3271089"/>
            <a:ext cx="3487469" cy="1987857"/>
          </a:xfrm>
          <a:custGeom>
            <a:avLst/>
            <a:gdLst/>
            <a:ahLst/>
            <a:cxnLst/>
            <a:rect l="l" t="t" r="r" b="b"/>
            <a:pathLst>
              <a:path w="3487469" h="1987857">
                <a:moveTo>
                  <a:pt x="0" y="0"/>
                </a:moveTo>
                <a:lnTo>
                  <a:pt x="3487469" y="0"/>
                </a:lnTo>
                <a:lnTo>
                  <a:pt x="3487469" y="1987857"/>
                </a:lnTo>
                <a:lnTo>
                  <a:pt x="0" y="19878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4380200" y="3271089"/>
            <a:ext cx="3371760" cy="1921903"/>
          </a:xfrm>
          <a:custGeom>
            <a:avLst/>
            <a:gdLst/>
            <a:ahLst/>
            <a:cxnLst/>
            <a:rect l="l" t="t" r="r" b="b"/>
            <a:pathLst>
              <a:path w="3371760" h="1921903">
                <a:moveTo>
                  <a:pt x="0" y="0"/>
                </a:moveTo>
                <a:lnTo>
                  <a:pt x="3371760" y="0"/>
                </a:lnTo>
                <a:lnTo>
                  <a:pt x="3371760" y="1921903"/>
                </a:lnTo>
                <a:lnTo>
                  <a:pt x="0" y="19219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3798740">
            <a:off x="12309056" y="-4611621"/>
            <a:ext cx="7609503" cy="8771761"/>
          </a:xfrm>
          <a:custGeom>
            <a:avLst/>
            <a:gdLst/>
            <a:ahLst/>
            <a:cxnLst/>
            <a:rect l="l" t="t" r="r" b="b"/>
            <a:pathLst>
              <a:path w="7609503" h="8771761">
                <a:moveTo>
                  <a:pt x="0" y="0"/>
                </a:moveTo>
                <a:lnTo>
                  <a:pt x="7609503" y="0"/>
                </a:lnTo>
                <a:lnTo>
                  <a:pt x="7609503" y="8771762"/>
                </a:lnTo>
                <a:lnTo>
                  <a:pt x="0" y="87717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p:nvPr/>
        </p:nvGrpSpPr>
        <p:grpSpPr>
          <a:xfrm>
            <a:off x="10055521" y="-1068758"/>
            <a:ext cx="4946527" cy="494652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B26"/>
            </a:solidFill>
            <a:ln w="12700">
              <a:solidFill>
                <a:srgbClr val="000000"/>
              </a:solidFill>
            </a:ln>
          </p:spPr>
        </p:sp>
      </p:grpSp>
      <p:grpSp>
        <p:nvGrpSpPr>
          <p:cNvPr id="12" name="Group 12"/>
          <p:cNvGrpSpPr/>
          <p:nvPr/>
        </p:nvGrpSpPr>
        <p:grpSpPr>
          <a:xfrm>
            <a:off x="10158827" y="-1068758"/>
            <a:ext cx="4739915" cy="473991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16666" r="-16666"/>
              </a:stretch>
            </a:blipFill>
          </p:spPr>
        </p:sp>
      </p:grpSp>
      <p:sp>
        <p:nvSpPr>
          <p:cNvPr id="14" name="Freeform 14"/>
          <p:cNvSpPr/>
          <p:nvPr/>
        </p:nvSpPr>
        <p:spPr>
          <a:xfrm>
            <a:off x="15002048" y="2266950"/>
            <a:ext cx="672276" cy="671928"/>
          </a:xfrm>
          <a:custGeom>
            <a:avLst/>
            <a:gdLst/>
            <a:ahLst/>
            <a:cxnLst/>
            <a:rect l="l" t="t" r="r" b="b"/>
            <a:pathLst>
              <a:path w="672276" h="671928">
                <a:moveTo>
                  <a:pt x="0" y="0"/>
                </a:moveTo>
                <a:lnTo>
                  <a:pt x="672276" y="0"/>
                </a:lnTo>
                <a:lnTo>
                  <a:pt x="672276" y="671928"/>
                </a:lnTo>
                <a:lnTo>
                  <a:pt x="0" y="671928"/>
                </a:lnTo>
                <a:lnTo>
                  <a:pt x="0" y="0"/>
                </a:lnTo>
                <a:close/>
              </a:path>
            </a:pathLst>
          </a:custGeom>
          <a:blipFill>
            <a:blip r:embed="rId11">
              <a:extLst>
                <a:ext uri="{96DAC541-7B7A-43D3-8B79-37D633B846F1}">
                  <asvg:svgBlip xmlns:asvg="http://schemas.microsoft.com/office/drawing/2016/SVG/main" r:embed="rId12"/>
                </a:ext>
              </a:extLst>
            </a:blip>
            <a:stretch>
              <a:fillRect r="-760962" b="-761408"/>
            </a:stretch>
          </a:blipFill>
        </p:spPr>
      </p:sp>
      <p:sp>
        <p:nvSpPr>
          <p:cNvPr id="15" name="Freeform 15"/>
          <p:cNvSpPr/>
          <p:nvPr/>
        </p:nvSpPr>
        <p:spPr>
          <a:xfrm>
            <a:off x="8514786" y="4293740"/>
            <a:ext cx="9620814" cy="5782723"/>
          </a:xfrm>
          <a:custGeom>
            <a:avLst/>
            <a:gdLst/>
            <a:ahLst/>
            <a:cxnLst/>
            <a:rect l="l" t="t" r="r" b="b"/>
            <a:pathLst>
              <a:path w="9620814" h="5782723">
                <a:moveTo>
                  <a:pt x="0" y="0"/>
                </a:moveTo>
                <a:lnTo>
                  <a:pt x="9620814" y="0"/>
                </a:lnTo>
                <a:lnTo>
                  <a:pt x="9620814" y="5782723"/>
                </a:lnTo>
                <a:lnTo>
                  <a:pt x="0" y="5782723"/>
                </a:lnTo>
                <a:lnTo>
                  <a:pt x="0" y="0"/>
                </a:lnTo>
                <a:close/>
              </a:path>
            </a:pathLst>
          </a:custGeom>
          <a:blipFill>
            <a:blip r:embed="rId13"/>
            <a:stretch>
              <a:fillRect/>
            </a:stretch>
          </a:blipFill>
          <a:ln w="19050" cap="sq">
            <a:solidFill>
              <a:srgbClr val="1F9139"/>
            </a:solidFill>
            <a:prstDash val="solid"/>
            <a:miter/>
          </a:ln>
        </p:spPr>
      </p:sp>
      <p:sp>
        <p:nvSpPr>
          <p:cNvPr id="16" name="TextBox 16"/>
          <p:cNvSpPr txBox="1"/>
          <p:nvPr/>
        </p:nvSpPr>
        <p:spPr>
          <a:xfrm>
            <a:off x="690938" y="2333625"/>
            <a:ext cx="6714185" cy="516585"/>
          </a:xfrm>
          <a:prstGeom prst="rect">
            <a:avLst/>
          </a:prstGeom>
        </p:spPr>
        <p:txBody>
          <a:bodyPr lIns="0" tIns="0" rIns="0" bIns="0" rtlCol="0" anchor="t">
            <a:spAutoFit/>
          </a:bodyPr>
          <a:lstStyle/>
          <a:p>
            <a:pPr marL="0" lvl="0" indent="0" algn="l">
              <a:lnSpc>
                <a:spcPts val="3924"/>
              </a:lnSpc>
            </a:pPr>
            <a:r>
              <a:rPr lang="en-US" sz="3847">
                <a:solidFill>
                  <a:srgbClr val="126A3A"/>
                </a:solidFill>
                <a:latin typeface="Open Sauce"/>
                <a:ea typeface="Open Sauce"/>
                <a:cs typeface="Open Sauce"/>
                <a:sym typeface="Open Sauce"/>
              </a:rPr>
              <a:t>On Wheat (HEIS 2018-2019)</a:t>
            </a:r>
          </a:p>
        </p:txBody>
      </p:sp>
      <p:sp>
        <p:nvSpPr>
          <p:cNvPr id="17" name="TextBox 17"/>
          <p:cNvSpPr txBox="1"/>
          <p:nvPr/>
        </p:nvSpPr>
        <p:spPr>
          <a:xfrm>
            <a:off x="1447696" y="3362238"/>
            <a:ext cx="1713200" cy="318459"/>
          </a:xfrm>
          <a:prstGeom prst="rect">
            <a:avLst/>
          </a:prstGeom>
        </p:spPr>
        <p:txBody>
          <a:bodyPr lIns="0" tIns="0" rIns="0" bIns="0" rtlCol="0" anchor="t">
            <a:spAutoFit/>
          </a:bodyPr>
          <a:lstStyle/>
          <a:p>
            <a:pPr marL="0" lvl="0" indent="0" algn="ctr">
              <a:lnSpc>
                <a:spcPts val="2467"/>
              </a:lnSpc>
            </a:pPr>
            <a:r>
              <a:rPr lang="en-US" sz="2442">
                <a:solidFill>
                  <a:srgbClr val="126A3A"/>
                </a:solidFill>
                <a:latin typeface="Open Sauce Bold"/>
                <a:ea typeface="Open Sauce Bold"/>
                <a:cs typeface="Open Sauce Bold"/>
                <a:sym typeface="Open Sauce Bold"/>
              </a:rPr>
              <a:t>Q1</a:t>
            </a:r>
          </a:p>
        </p:txBody>
      </p:sp>
      <p:sp>
        <p:nvSpPr>
          <p:cNvPr id="18" name="TextBox 18"/>
          <p:cNvSpPr txBox="1"/>
          <p:nvPr/>
        </p:nvSpPr>
        <p:spPr>
          <a:xfrm>
            <a:off x="618416" y="3869462"/>
            <a:ext cx="3371760" cy="1293623"/>
          </a:xfrm>
          <a:prstGeom prst="rect">
            <a:avLst/>
          </a:prstGeom>
        </p:spPr>
        <p:txBody>
          <a:bodyPr lIns="0" tIns="0" rIns="0" bIns="0" rtlCol="0" anchor="t">
            <a:spAutoFit/>
          </a:bodyPr>
          <a:lstStyle/>
          <a:p>
            <a:pPr marL="0" lvl="0" indent="0" algn="ctr">
              <a:lnSpc>
                <a:spcPts val="2562"/>
              </a:lnSpc>
            </a:pPr>
            <a:r>
              <a:rPr lang="en-US" sz="2189">
                <a:solidFill>
                  <a:srgbClr val="FFFFFF"/>
                </a:solidFill>
                <a:latin typeface="Open Sauce"/>
                <a:ea typeface="Open Sauce"/>
                <a:cs typeface="Open Sauce"/>
                <a:sym typeface="Open Sauce"/>
              </a:rPr>
              <a:t>Highest share, approximately </a:t>
            </a:r>
            <a:r>
              <a:rPr lang="en-US" sz="2189">
                <a:solidFill>
                  <a:srgbClr val="126A3A"/>
                </a:solidFill>
                <a:latin typeface="Open Sauce Bold"/>
                <a:ea typeface="Open Sauce Bold"/>
                <a:cs typeface="Open Sauce Bold"/>
                <a:sym typeface="Open Sauce Bold"/>
              </a:rPr>
              <a:t>18%,</a:t>
            </a:r>
            <a:r>
              <a:rPr lang="en-US" sz="2189">
                <a:solidFill>
                  <a:srgbClr val="FFFFFF"/>
                </a:solidFill>
                <a:latin typeface="Open Sauce"/>
                <a:ea typeface="Open Sauce"/>
                <a:cs typeface="Open Sauce"/>
                <a:sym typeface="Open Sauce"/>
              </a:rPr>
              <a:t> on wheat, showing its importance in their diet.</a:t>
            </a:r>
          </a:p>
        </p:txBody>
      </p:sp>
      <p:sp>
        <p:nvSpPr>
          <p:cNvPr id="19" name="TextBox 19"/>
          <p:cNvSpPr txBox="1"/>
          <p:nvPr/>
        </p:nvSpPr>
        <p:spPr>
          <a:xfrm>
            <a:off x="4644834" y="3364720"/>
            <a:ext cx="2894145" cy="315978"/>
          </a:xfrm>
          <a:prstGeom prst="rect">
            <a:avLst/>
          </a:prstGeom>
        </p:spPr>
        <p:txBody>
          <a:bodyPr lIns="0" tIns="0" rIns="0" bIns="0" rtlCol="0" anchor="t">
            <a:spAutoFit/>
          </a:bodyPr>
          <a:lstStyle/>
          <a:p>
            <a:pPr marL="0" lvl="0" indent="0" algn="ctr">
              <a:lnSpc>
                <a:spcPts val="2464"/>
              </a:lnSpc>
            </a:pPr>
            <a:r>
              <a:rPr lang="en-US" sz="2440">
                <a:solidFill>
                  <a:srgbClr val="126A3A"/>
                </a:solidFill>
                <a:latin typeface="Open Sauce Bold"/>
                <a:ea typeface="Open Sauce Bold"/>
                <a:cs typeface="Open Sauce Bold"/>
                <a:sym typeface="Open Sauce Bold"/>
              </a:rPr>
              <a:t>Q2</a:t>
            </a:r>
          </a:p>
        </p:txBody>
      </p:sp>
      <p:sp>
        <p:nvSpPr>
          <p:cNvPr id="20" name="TextBox 20"/>
          <p:cNvSpPr txBox="1"/>
          <p:nvPr/>
        </p:nvSpPr>
        <p:spPr>
          <a:xfrm>
            <a:off x="864914" y="5947331"/>
            <a:ext cx="2763055" cy="315978"/>
          </a:xfrm>
          <a:prstGeom prst="rect">
            <a:avLst/>
          </a:prstGeom>
        </p:spPr>
        <p:txBody>
          <a:bodyPr lIns="0" tIns="0" rIns="0" bIns="0" rtlCol="0" anchor="t">
            <a:spAutoFit/>
          </a:bodyPr>
          <a:lstStyle/>
          <a:p>
            <a:pPr marL="0" lvl="0" indent="0" algn="ctr">
              <a:lnSpc>
                <a:spcPts val="2464"/>
              </a:lnSpc>
            </a:pPr>
            <a:r>
              <a:rPr lang="en-US" sz="2440">
                <a:solidFill>
                  <a:srgbClr val="126A3A"/>
                </a:solidFill>
                <a:latin typeface="Open Sauce Bold"/>
                <a:ea typeface="Open Sauce Bold"/>
                <a:cs typeface="Open Sauce Bold"/>
                <a:sym typeface="Open Sauce Bold"/>
              </a:rPr>
              <a:t>Q3</a:t>
            </a:r>
          </a:p>
        </p:txBody>
      </p:sp>
      <p:sp>
        <p:nvSpPr>
          <p:cNvPr id="21" name="TextBox 21"/>
          <p:cNvSpPr txBox="1"/>
          <p:nvPr/>
        </p:nvSpPr>
        <p:spPr>
          <a:xfrm>
            <a:off x="4536188" y="5864209"/>
            <a:ext cx="2939396" cy="315978"/>
          </a:xfrm>
          <a:prstGeom prst="rect">
            <a:avLst/>
          </a:prstGeom>
        </p:spPr>
        <p:txBody>
          <a:bodyPr lIns="0" tIns="0" rIns="0" bIns="0" rtlCol="0" anchor="t">
            <a:spAutoFit/>
          </a:bodyPr>
          <a:lstStyle/>
          <a:p>
            <a:pPr marL="0" lvl="0" indent="0" algn="ctr">
              <a:lnSpc>
                <a:spcPts val="2464"/>
              </a:lnSpc>
            </a:pPr>
            <a:r>
              <a:rPr lang="en-US" sz="2440">
                <a:solidFill>
                  <a:srgbClr val="126A3A"/>
                </a:solidFill>
                <a:latin typeface="Open Sauce Bold"/>
                <a:ea typeface="Open Sauce Bold"/>
                <a:cs typeface="Open Sauce Bold"/>
                <a:sym typeface="Open Sauce Bold"/>
              </a:rPr>
              <a:t>Q4</a:t>
            </a:r>
          </a:p>
        </p:txBody>
      </p:sp>
      <p:sp>
        <p:nvSpPr>
          <p:cNvPr id="22" name="TextBox 22"/>
          <p:cNvSpPr txBox="1"/>
          <p:nvPr/>
        </p:nvSpPr>
        <p:spPr>
          <a:xfrm>
            <a:off x="4636599" y="3793262"/>
            <a:ext cx="2929473" cy="1237138"/>
          </a:xfrm>
          <a:prstGeom prst="rect">
            <a:avLst/>
          </a:prstGeom>
        </p:spPr>
        <p:txBody>
          <a:bodyPr lIns="0" tIns="0" rIns="0" bIns="0" rtlCol="0" anchor="t">
            <a:spAutoFit/>
          </a:bodyPr>
          <a:lstStyle/>
          <a:p>
            <a:pPr marL="0" lvl="0" indent="0" algn="ctr">
              <a:lnSpc>
                <a:spcPts val="3321"/>
              </a:lnSpc>
            </a:pPr>
            <a:r>
              <a:rPr lang="en-US" sz="2199">
                <a:solidFill>
                  <a:srgbClr val="FFFFFF"/>
                </a:solidFill>
                <a:latin typeface="Open Sauce"/>
                <a:ea typeface="Open Sauce"/>
                <a:cs typeface="Open Sauce"/>
                <a:sym typeface="Open Sauce"/>
              </a:rPr>
              <a:t>Wheat accounts for about </a:t>
            </a:r>
            <a:r>
              <a:rPr lang="en-US" sz="2199">
                <a:solidFill>
                  <a:srgbClr val="126A3A"/>
                </a:solidFill>
                <a:latin typeface="Open Sauce Bold"/>
                <a:ea typeface="Open Sauce Bold"/>
                <a:cs typeface="Open Sauce Bold"/>
                <a:sym typeface="Open Sauce Bold"/>
              </a:rPr>
              <a:t>15% </a:t>
            </a:r>
            <a:r>
              <a:rPr lang="en-US" sz="2199">
                <a:solidFill>
                  <a:srgbClr val="FFFFFF"/>
                </a:solidFill>
                <a:latin typeface="Open Sauce"/>
                <a:ea typeface="Open Sauce"/>
                <a:cs typeface="Open Sauce"/>
                <a:sym typeface="Open Sauce"/>
              </a:rPr>
              <a:t>of cereal expenditure.</a:t>
            </a:r>
          </a:p>
        </p:txBody>
      </p:sp>
      <p:sp>
        <p:nvSpPr>
          <p:cNvPr id="23" name="TextBox 23"/>
          <p:cNvSpPr txBox="1"/>
          <p:nvPr/>
        </p:nvSpPr>
        <p:spPr>
          <a:xfrm>
            <a:off x="942654" y="6588983"/>
            <a:ext cx="2607574" cy="732409"/>
          </a:xfrm>
          <a:prstGeom prst="rect">
            <a:avLst/>
          </a:prstGeom>
        </p:spPr>
        <p:txBody>
          <a:bodyPr lIns="0" tIns="0" rIns="0" bIns="0" rtlCol="0" anchor="t">
            <a:spAutoFit/>
          </a:bodyPr>
          <a:lstStyle/>
          <a:p>
            <a:pPr marL="0" lvl="0" indent="0" algn="ctr">
              <a:lnSpc>
                <a:spcPts val="2947"/>
              </a:lnSpc>
            </a:pPr>
            <a:r>
              <a:rPr lang="en-US" sz="2199">
                <a:solidFill>
                  <a:srgbClr val="FFFFFF"/>
                </a:solidFill>
                <a:latin typeface="Open Sauce"/>
                <a:ea typeface="Open Sauce"/>
                <a:cs typeface="Open Sauce"/>
                <a:sym typeface="Open Sauce"/>
              </a:rPr>
              <a:t>Wheat expenditure is around </a:t>
            </a:r>
            <a:r>
              <a:rPr lang="en-US" sz="2199">
                <a:solidFill>
                  <a:srgbClr val="126A3A"/>
                </a:solidFill>
                <a:latin typeface="Open Sauce Bold"/>
                <a:ea typeface="Open Sauce Bold"/>
                <a:cs typeface="Open Sauce Bold"/>
                <a:sym typeface="Open Sauce Bold"/>
              </a:rPr>
              <a:t>13%.</a:t>
            </a:r>
          </a:p>
        </p:txBody>
      </p:sp>
      <p:sp>
        <p:nvSpPr>
          <p:cNvPr id="24" name="TextBox 24"/>
          <p:cNvSpPr txBox="1"/>
          <p:nvPr/>
        </p:nvSpPr>
        <p:spPr>
          <a:xfrm>
            <a:off x="4702099" y="6602594"/>
            <a:ext cx="2607574" cy="718798"/>
          </a:xfrm>
          <a:prstGeom prst="rect">
            <a:avLst/>
          </a:prstGeom>
        </p:spPr>
        <p:txBody>
          <a:bodyPr lIns="0" tIns="0" rIns="0" bIns="0" rtlCol="0" anchor="t">
            <a:spAutoFit/>
          </a:bodyPr>
          <a:lstStyle/>
          <a:p>
            <a:pPr marL="0" lvl="0" indent="0" algn="ctr">
              <a:lnSpc>
                <a:spcPts val="2903"/>
              </a:lnSpc>
            </a:pPr>
            <a:r>
              <a:rPr lang="en-US" sz="2199">
                <a:solidFill>
                  <a:srgbClr val="FFFFFF"/>
                </a:solidFill>
                <a:latin typeface="Open Sauce"/>
                <a:ea typeface="Open Sauce"/>
                <a:cs typeface="Open Sauce"/>
                <a:sym typeface="Open Sauce"/>
              </a:rPr>
              <a:t>Households spend about </a:t>
            </a:r>
            <a:r>
              <a:rPr lang="en-US" sz="2199">
                <a:solidFill>
                  <a:srgbClr val="126A3A"/>
                </a:solidFill>
                <a:latin typeface="Open Sauce Bold"/>
                <a:ea typeface="Open Sauce Bold"/>
                <a:cs typeface="Open Sauce Bold"/>
                <a:sym typeface="Open Sauce Bold"/>
              </a:rPr>
              <a:t>11%.</a:t>
            </a:r>
          </a:p>
        </p:txBody>
      </p:sp>
      <p:grpSp>
        <p:nvGrpSpPr>
          <p:cNvPr id="25" name="Group 25"/>
          <p:cNvGrpSpPr/>
          <p:nvPr/>
        </p:nvGrpSpPr>
        <p:grpSpPr>
          <a:xfrm>
            <a:off x="2398841" y="7986137"/>
            <a:ext cx="3432112" cy="2211552"/>
            <a:chOff x="0" y="0"/>
            <a:chExt cx="4576149" cy="2948737"/>
          </a:xfrm>
        </p:grpSpPr>
        <p:sp>
          <p:nvSpPr>
            <p:cNvPr id="26" name="Freeform 26"/>
            <p:cNvSpPr/>
            <p:nvPr/>
          </p:nvSpPr>
          <p:spPr>
            <a:xfrm>
              <a:off x="0" y="0"/>
              <a:ext cx="4576148" cy="2948737"/>
            </a:xfrm>
            <a:custGeom>
              <a:avLst/>
              <a:gdLst/>
              <a:ahLst/>
              <a:cxnLst/>
              <a:rect l="l" t="t" r="r" b="b"/>
              <a:pathLst>
                <a:path w="4576148" h="2948737">
                  <a:moveTo>
                    <a:pt x="0" y="0"/>
                  </a:moveTo>
                  <a:lnTo>
                    <a:pt x="4576148" y="0"/>
                  </a:lnTo>
                  <a:lnTo>
                    <a:pt x="4576148" y="2948737"/>
                  </a:lnTo>
                  <a:lnTo>
                    <a:pt x="0" y="2948737"/>
                  </a:lnTo>
                  <a:lnTo>
                    <a:pt x="0" y="0"/>
                  </a:lnTo>
                  <a:close/>
                </a:path>
              </a:pathLst>
            </a:custGeom>
            <a:blipFill>
              <a:blip r:embed="rId6">
                <a:extLst>
                  <a:ext uri="{96DAC541-7B7A-43D3-8B79-37D633B846F1}">
                    <asvg:svgBlip xmlns:asvg="http://schemas.microsoft.com/office/drawing/2016/SVG/main" r:embed="rId7"/>
                  </a:ext>
                </a:extLst>
              </a:blip>
              <a:stretch>
                <a:fillRect l="-6523" r="-6523"/>
              </a:stretch>
            </a:blipFill>
          </p:spPr>
        </p:sp>
        <p:sp>
          <p:nvSpPr>
            <p:cNvPr id="27" name="TextBox 27"/>
            <p:cNvSpPr txBox="1"/>
            <p:nvPr/>
          </p:nvSpPr>
          <p:spPr>
            <a:xfrm>
              <a:off x="313503" y="152058"/>
              <a:ext cx="4262646" cy="437179"/>
            </a:xfrm>
            <a:prstGeom prst="rect">
              <a:avLst/>
            </a:prstGeom>
          </p:spPr>
          <p:txBody>
            <a:bodyPr lIns="0" tIns="0" rIns="0" bIns="0" rtlCol="0" anchor="t">
              <a:spAutoFit/>
            </a:bodyPr>
            <a:lstStyle/>
            <a:p>
              <a:pPr marL="0" lvl="0" indent="0" algn="ctr">
                <a:lnSpc>
                  <a:spcPts val="2464"/>
                </a:lnSpc>
              </a:pPr>
              <a:r>
                <a:rPr lang="en-US" sz="2439">
                  <a:solidFill>
                    <a:srgbClr val="126A3A"/>
                  </a:solidFill>
                  <a:latin typeface="Open Sauce Bold"/>
                  <a:ea typeface="Open Sauce Bold"/>
                  <a:cs typeface="Open Sauce Bold"/>
                  <a:sym typeface="Open Sauce Bold"/>
                </a:rPr>
                <a:t>Q5</a:t>
              </a:r>
            </a:p>
          </p:txBody>
        </p:sp>
        <p:sp>
          <p:nvSpPr>
            <p:cNvPr id="28" name="TextBox 28"/>
            <p:cNvSpPr txBox="1"/>
            <p:nvPr/>
          </p:nvSpPr>
          <p:spPr>
            <a:xfrm>
              <a:off x="396047" y="811487"/>
              <a:ext cx="3781447" cy="1945918"/>
            </a:xfrm>
            <a:prstGeom prst="rect">
              <a:avLst/>
            </a:prstGeom>
          </p:spPr>
          <p:txBody>
            <a:bodyPr lIns="0" tIns="0" rIns="0" bIns="0" rtlCol="0" anchor="t">
              <a:spAutoFit/>
            </a:bodyPr>
            <a:lstStyle/>
            <a:p>
              <a:pPr marL="0" lvl="0" indent="0" algn="ctr">
                <a:lnSpc>
                  <a:spcPts val="2859"/>
                </a:lnSpc>
              </a:pPr>
              <a:r>
                <a:rPr lang="en-US" sz="2199" dirty="0">
                  <a:solidFill>
                    <a:srgbClr val="FFFFFF"/>
                  </a:solidFill>
                  <a:latin typeface="Open Sauce"/>
                  <a:ea typeface="Open Sauce"/>
                  <a:cs typeface="Open Sauce"/>
                  <a:sym typeface="Open Sauce"/>
                </a:rPr>
                <a:t>The wealthiest households spend the least on wheat, around</a:t>
              </a:r>
              <a:r>
                <a:rPr lang="en-US" sz="2199" dirty="0">
                  <a:solidFill>
                    <a:srgbClr val="14320F"/>
                  </a:solidFill>
                  <a:latin typeface="Open Sauce Bold"/>
                  <a:ea typeface="Open Sauce Bold"/>
                  <a:cs typeface="Open Sauce Bold"/>
                  <a:sym typeface="Open Sauce Bold"/>
                </a:rPr>
                <a:t> </a:t>
              </a:r>
              <a:r>
                <a:rPr lang="en-US" sz="2199" dirty="0">
                  <a:solidFill>
                    <a:srgbClr val="126A3A"/>
                  </a:solidFill>
                  <a:latin typeface="Open Sauce Bold"/>
                  <a:ea typeface="Open Sauce Bold"/>
                  <a:cs typeface="Open Sauce Bold"/>
                  <a:sym typeface="Open Sauce Bold"/>
                </a:rPr>
                <a:t>7%</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512866">
            <a:off x="-972130" y="-3207696"/>
            <a:ext cx="5709315" cy="10127389"/>
          </a:xfrm>
          <a:custGeom>
            <a:avLst/>
            <a:gdLst/>
            <a:ahLst/>
            <a:cxnLst/>
            <a:rect l="l" t="t" r="r" b="b"/>
            <a:pathLst>
              <a:path w="5709315" h="10127389">
                <a:moveTo>
                  <a:pt x="0" y="0"/>
                </a:moveTo>
                <a:lnTo>
                  <a:pt x="5709315" y="0"/>
                </a:lnTo>
                <a:lnTo>
                  <a:pt x="5709315" y="10127389"/>
                </a:lnTo>
                <a:lnTo>
                  <a:pt x="0" y="101273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294906" flipH="1">
            <a:off x="12130313" y="5420796"/>
            <a:ext cx="7134045" cy="6197701"/>
          </a:xfrm>
          <a:custGeom>
            <a:avLst/>
            <a:gdLst/>
            <a:ahLst/>
            <a:cxnLst/>
            <a:rect l="l" t="t" r="r" b="b"/>
            <a:pathLst>
              <a:path w="7134045" h="6197701">
                <a:moveTo>
                  <a:pt x="7134045" y="0"/>
                </a:moveTo>
                <a:lnTo>
                  <a:pt x="0" y="0"/>
                </a:lnTo>
                <a:lnTo>
                  <a:pt x="0" y="6197702"/>
                </a:lnTo>
                <a:lnTo>
                  <a:pt x="7134045" y="6197702"/>
                </a:lnTo>
                <a:lnTo>
                  <a:pt x="713404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40852" y="5617948"/>
            <a:ext cx="3371760" cy="1921903"/>
          </a:xfrm>
          <a:custGeom>
            <a:avLst/>
            <a:gdLst/>
            <a:ahLst/>
            <a:cxnLst/>
            <a:rect l="l" t="t" r="r" b="b"/>
            <a:pathLst>
              <a:path w="3371760" h="1921903">
                <a:moveTo>
                  <a:pt x="0" y="0"/>
                </a:moveTo>
                <a:lnTo>
                  <a:pt x="3371760" y="0"/>
                </a:lnTo>
                <a:lnTo>
                  <a:pt x="3371760" y="1921903"/>
                </a:lnTo>
                <a:lnTo>
                  <a:pt x="0" y="19219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4456542" y="5617948"/>
            <a:ext cx="3371760" cy="1921903"/>
          </a:xfrm>
          <a:custGeom>
            <a:avLst/>
            <a:gdLst/>
            <a:ahLst/>
            <a:cxnLst/>
            <a:rect l="l" t="t" r="r" b="b"/>
            <a:pathLst>
              <a:path w="3371760" h="1921903">
                <a:moveTo>
                  <a:pt x="0" y="0"/>
                </a:moveTo>
                <a:lnTo>
                  <a:pt x="3371760" y="0"/>
                </a:lnTo>
                <a:lnTo>
                  <a:pt x="3371760" y="1921903"/>
                </a:lnTo>
                <a:lnTo>
                  <a:pt x="0" y="19219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40852" y="3507683"/>
            <a:ext cx="3371760" cy="1921903"/>
          </a:xfrm>
          <a:custGeom>
            <a:avLst/>
            <a:gdLst/>
            <a:ahLst/>
            <a:cxnLst/>
            <a:rect l="l" t="t" r="r" b="b"/>
            <a:pathLst>
              <a:path w="3371760" h="1921903">
                <a:moveTo>
                  <a:pt x="0" y="0"/>
                </a:moveTo>
                <a:lnTo>
                  <a:pt x="3371760" y="0"/>
                </a:lnTo>
                <a:lnTo>
                  <a:pt x="3371760" y="1921903"/>
                </a:lnTo>
                <a:lnTo>
                  <a:pt x="0" y="19219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4456542" y="3507683"/>
            <a:ext cx="3371760" cy="1921903"/>
          </a:xfrm>
          <a:custGeom>
            <a:avLst/>
            <a:gdLst/>
            <a:ahLst/>
            <a:cxnLst/>
            <a:rect l="l" t="t" r="r" b="b"/>
            <a:pathLst>
              <a:path w="3371760" h="1921903">
                <a:moveTo>
                  <a:pt x="0" y="0"/>
                </a:moveTo>
                <a:lnTo>
                  <a:pt x="3371760" y="0"/>
                </a:lnTo>
                <a:lnTo>
                  <a:pt x="3371760" y="1921903"/>
                </a:lnTo>
                <a:lnTo>
                  <a:pt x="0" y="19219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3798740">
            <a:off x="12309056" y="-4611621"/>
            <a:ext cx="7609503" cy="8771761"/>
          </a:xfrm>
          <a:custGeom>
            <a:avLst/>
            <a:gdLst/>
            <a:ahLst/>
            <a:cxnLst/>
            <a:rect l="l" t="t" r="r" b="b"/>
            <a:pathLst>
              <a:path w="7609503" h="8771761">
                <a:moveTo>
                  <a:pt x="0" y="0"/>
                </a:moveTo>
                <a:lnTo>
                  <a:pt x="7609503" y="0"/>
                </a:lnTo>
                <a:lnTo>
                  <a:pt x="7609503" y="8771762"/>
                </a:lnTo>
                <a:lnTo>
                  <a:pt x="0" y="87717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9" name="Group 9"/>
          <p:cNvGrpSpPr/>
          <p:nvPr/>
        </p:nvGrpSpPr>
        <p:grpSpPr>
          <a:xfrm>
            <a:off x="11489106" y="-2025068"/>
            <a:ext cx="4946527" cy="494652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B26"/>
            </a:solidFill>
            <a:ln w="12700">
              <a:solidFill>
                <a:srgbClr val="000000"/>
              </a:solidFill>
            </a:ln>
          </p:spPr>
        </p:sp>
      </p:grpSp>
      <p:grpSp>
        <p:nvGrpSpPr>
          <p:cNvPr id="11" name="Group 11"/>
          <p:cNvGrpSpPr/>
          <p:nvPr/>
        </p:nvGrpSpPr>
        <p:grpSpPr>
          <a:xfrm>
            <a:off x="11592412" y="-1921762"/>
            <a:ext cx="4739915" cy="473991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5046" r="-25046"/>
              </a:stretch>
            </a:blipFill>
          </p:spPr>
        </p:sp>
      </p:grpSp>
      <p:sp>
        <p:nvSpPr>
          <p:cNvPr id="13" name="Freeform 13"/>
          <p:cNvSpPr/>
          <p:nvPr/>
        </p:nvSpPr>
        <p:spPr>
          <a:xfrm>
            <a:off x="15997138" y="715979"/>
            <a:ext cx="876992" cy="876538"/>
          </a:xfrm>
          <a:custGeom>
            <a:avLst/>
            <a:gdLst/>
            <a:ahLst/>
            <a:cxnLst/>
            <a:rect l="l" t="t" r="r" b="b"/>
            <a:pathLst>
              <a:path w="876992" h="876538">
                <a:moveTo>
                  <a:pt x="0" y="0"/>
                </a:moveTo>
                <a:lnTo>
                  <a:pt x="876992" y="0"/>
                </a:lnTo>
                <a:lnTo>
                  <a:pt x="876992" y="876538"/>
                </a:lnTo>
                <a:lnTo>
                  <a:pt x="0" y="876538"/>
                </a:lnTo>
                <a:lnTo>
                  <a:pt x="0" y="0"/>
                </a:lnTo>
                <a:close/>
              </a:path>
            </a:pathLst>
          </a:custGeom>
          <a:blipFill>
            <a:blip r:embed="rId11">
              <a:extLst>
                <a:ext uri="{96DAC541-7B7A-43D3-8B79-37D633B846F1}">
                  <asvg:svgBlip xmlns:asvg="http://schemas.microsoft.com/office/drawing/2016/SVG/main" r:embed="rId12"/>
                </a:ext>
              </a:extLst>
            </a:blip>
            <a:stretch>
              <a:fillRect r="-760962" b="-761408"/>
            </a:stretch>
          </a:blipFill>
        </p:spPr>
      </p:sp>
      <p:sp>
        <p:nvSpPr>
          <p:cNvPr id="14" name="Freeform 14"/>
          <p:cNvSpPr/>
          <p:nvPr/>
        </p:nvSpPr>
        <p:spPr>
          <a:xfrm>
            <a:off x="2499695" y="7635101"/>
            <a:ext cx="3667238" cy="3033301"/>
          </a:xfrm>
          <a:custGeom>
            <a:avLst/>
            <a:gdLst/>
            <a:ahLst/>
            <a:cxnLst/>
            <a:rect l="l" t="t" r="r" b="b"/>
            <a:pathLst>
              <a:path w="3667238" h="3033301">
                <a:moveTo>
                  <a:pt x="0" y="0"/>
                </a:moveTo>
                <a:lnTo>
                  <a:pt x="3667238" y="0"/>
                </a:lnTo>
                <a:lnTo>
                  <a:pt x="3667238" y="3033301"/>
                </a:lnTo>
                <a:lnTo>
                  <a:pt x="0" y="3033301"/>
                </a:lnTo>
                <a:lnTo>
                  <a:pt x="0" y="0"/>
                </a:lnTo>
                <a:close/>
              </a:path>
            </a:pathLst>
          </a:custGeom>
          <a:blipFill>
            <a:blip r:embed="rId6">
              <a:extLst>
                <a:ext uri="{96DAC541-7B7A-43D3-8B79-37D633B846F1}">
                  <asvg:svgBlip xmlns:asvg="http://schemas.microsoft.com/office/drawing/2016/SVG/main" r:embed="rId7"/>
                </a:ext>
              </a:extLst>
            </a:blip>
            <a:stretch>
              <a:fillRect l="-22555" r="-22555"/>
            </a:stretch>
          </a:blipFill>
        </p:spPr>
      </p:sp>
      <p:sp>
        <p:nvSpPr>
          <p:cNvPr id="15" name="Freeform 15"/>
          <p:cNvSpPr/>
          <p:nvPr/>
        </p:nvSpPr>
        <p:spPr>
          <a:xfrm>
            <a:off x="8733861" y="3507683"/>
            <a:ext cx="9379643" cy="5637764"/>
          </a:xfrm>
          <a:custGeom>
            <a:avLst/>
            <a:gdLst/>
            <a:ahLst/>
            <a:cxnLst/>
            <a:rect l="l" t="t" r="r" b="b"/>
            <a:pathLst>
              <a:path w="9379643" h="5637764">
                <a:moveTo>
                  <a:pt x="0" y="0"/>
                </a:moveTo>
                <a:lnTo>
                  <a:pt x="9379643" y="0"/>
                </a:lnTo>
                <a:lnTo>
                  <a:pt x="9379643" y="5637764"/>
                </a:lnTo>
                <a:lnTo>
                  <a:pt x="0" y="5637764"/>
                </a:lnTo>
                <a:lnTo>
                  <a:pt x="0" y="0"/>
                </a:lnTo>
                <a:close/>
              </a:path>
            </a:pathLst>
          </a:custGeom>
          <a:blipFill>
            <a:blip r:embed="rId13"/>
            <a:stretch>
              <a:fillRect/>
            </a:stretch>
          </a:blipFill>
          <a:ln w="19050" cap="sq">
            <a:solidFill>
              <a:srgbClr val="FF914D"/>
            </a:solidFill>
            <a:prstDash val="solid"/>
            <a:miter/>
          </a:ln>
        </p:spPr>
      </p:sp>
      <p:sp>
        <p:nvSpPr>
          <p:cNvPr id="16" name="TextBox 16"/>
          <p:cNvSpPr txBox="1"/>
          <p:nvPr/>
        </p:nvSpPr>
        <p:spPr>
          <a:xfrm>
            <a:off x="712961" y="1085536"/>
            <a:ext cx="9999271" cy="1080489"/>
          </a:xfrm>
          <a:prstGeom prst="rect">
            <a:avLst/>
          </a:prstGeom>
        </p:spPr>
        <p:txBody>
          <a:bodyPr lIns="0" tIns="0" rIns="0" bIns="0" rtlCol="0" anchor="t">
            <a:spAutoFit/>
          </a:bodyPr>
          <a:lstStyle/>
          <a:p>
            <a:pPr marL="0" lvl="0" indent="0" algn="l">
              <a:lnSpc>
                <a:spcPts val="4172"/>
              </a:lnSpc>
            </a:pPr>
            <a:r>
              <a:rPr lang="en-US" sz="4091">
                <a:solidFill>
                  <a:srgbClr val="126A3A"/>
                </a:solidFill>
                <a:latin typeface="Open Sauce Bold"/>
                <a:ea typeface="Open Sauce Bold"/>
                <a:cs typeface="Open Sauce Bold"/>
                <a:sym typeface="Open Sauce Bold"/>
              </a:rPr>
              <a:t>Monthly Household Consumption Expenditure by quantiles</a:t>
            </a:r>
          </a:p>
        </p:txBody>
      </p:sp>
      <p:sp>
        <p:nvSpPr>
          <p:cNvPr id="17" name="TextBox 17"/>
          <p:cNvSpPr txBox="1"/>
          <p:nvPr/>
        </p:nvSpPr>
        <p:spPr>
          <a:xfrm>
            <a:off x="664975" y="2322457"/>
            <a:ext cx="11085065" cy="492815"/>
          </a:xfrm>
          <a:prstGeom prst="rect">
            <a:avLst/>
          </a:prstGeom>
        </p:spPr>
        <p:txBody>
          <a:bodyPr lIns="0" tIns="0" rIns="0" bIns="0" rtlCol="0" anchor="t">
            <a:spAutoFit/>
          </a:bodyPr>
          <a:lstStyle/>
          <a:p>
            <a:pPr marL="0" lvl="0" indent="0" algn="l">
              <a:lnSpc>
                <a:spcPts val="3720"/>
              </a:lnSpc>
            </a:pPr>
            <a:r>
              <a:rPr lang="en-US" sz="3647">
                <a:solidFill>
                  <a:srgbClr val="126A3A"/>
                </a:solidFill>
                <a:latin typeface="Open Sauce"/>
                <a:ea typeface="Open Sauce"/>
                <a:cs typeface="Open Sauce"/>
                <a:sym typeface="Open Sauce"/>
              </a:rPr>
              <a:t>Share of </a:t>
            </a:r>
            <a:r>
              <a:rPr lang="en-US" sz="3647">
                <a:solidFill>
                  <a:srgbClr val="126A3A"/>
                </a:solidFill>
                <a:latin typeface="Open Sauce Bold Italics"/>
                <a:ea typeface="Open Sauce Bold Italics"/>
                <a:cs typeface="Open Sauce Bold Italics"/>
                <a:sym typeface="Open Sauce Bold Italics"/>
              </a:rPr>
              <a:t>Food Commodities</a:t>
            </a:r>
            <a:r>
              <a:rPr lang="en-US" sz="3647">
                <a:solidFill>
                  <a:srgbClr val="126A3A"/>
                </a:solidFill>
                <a:latin typeface="Open Sauce"/>
                <a:ea typeface="Open Sauce"/>
                <a:cs typeface="Open Sauce"/>
                <a:sym typeface="Open Sauce"/>
              </a:rPr>
              <a:t> (HEIS 2018-2019)</a:t>
            </a:r>
          </a:p>
        </p:txBody>
      </p:sp>
      <p:sp>
        <p:nvSpPr>
          <p:cNvPr id="18" name="TextBox 18"/>
          <p:cNvSpPr txBox="1"/>
          <p:nvPr/>
        </p:nvSpPr>
        <p:spPr>
          <a:xfrm>
            <a:off x="1223798" y="3585025"/>
            <a:ext cx="2405868" cy="336550"/>
          </a:xfrm>
          <a:prstGeom prst="rect">
            <a:avLst/>
          </a:prstGeom>
        </p:spPr>
        <p:txBody>
          <a:bodyPr lIns="0" tIns="0" rIns="0" bIns="0" rtlCol="0" anchor="t">
            <a:spAutoFit/>
          </a:bodyPr>
          <a:lstStyle/>
          <a:p>
            <a:pPr marL="0" lvl="0" indent="0" algn="ctr">
              <a:lnSpc>
                <a:spcPts val="2524"/>
              </a:lnSpc>
            </a:pPr>
            <a:r>
              <a:rPr lang="en-US" sz="2499">
                <a:solidFill>
                  <a:srgbClr val="126A3A"/>
                </a:solidFill>
                <a:latin typeface="Open Sauce Bold"/>
                <a:ea typeface="Open Sauce Bold"/>
                <a:cs typeface="Open Sauce Bold"/>
                <a:sym typeface="Open Sauce Bold"/>
              </a:rPr>
              <a:t>Q1</a:t>
            </a:r>
          </a:p>
        </p:txBody>
      </p:sp>
      <p:sp>
        <p:nvSpPr>
          <p:cNvPr id="19" name="TextBox 19"/>
          <p:cNvSpPr txBox="1"/>
          <p:nvPr/>
        </p:nvSpPr>
        <p:spPr>
          <a:xfrm>
            <a:off x="664975" y="4074374"/>
            <a:ext cx="3523514" cy="1941064"/>
          </a:xfrm>
          <a:prstGeom prst="rect">
            <a:avLst/>
          </a:prstGeom>
        </p:spPr>
        <p:txBody>
          <a:bodyPr lIns="0" tIns="0" rIns="0" bIns="0" rtlCol="0" anchor="t">
            <a:spAutoFit/>
          </a:bodyPr>
          <a:lstStyle/>
          <a:p>
            <a:pPr algn="ctr">
              <a:lnSpc>
                <a:spcPts val="2573"/>
              </a:lnSpc>
            </a:pPr>
            <a:r>
              <a:rPr lang="en-US" sz="2199">
                <a:solidFill>
                  <a:srgbClr val="FFFFFF"/>
                </a:solidFill>
                <a:latin typeface="Open Sauce"/>
                <a:ea typeface="Open Sauce"/>
                <a:cs typeface="Open Sauce"/>
                <a:sym typeface="Open Sauce"/>
              </a:rPr>
              <a:t>Highest expenditure percentage on food, especially in rural areas </a:t>
            </a:r>
            <a:r>
              <a:rPr lang="en-US" sz="2199">
                <a:solidFill>
                  <a:srgbClr val="FF3131"/>
                </a:solidFill>
                <a:latin typeface="Open Sauce Bold"/>
                <a:ea typeface="Open Sauce Bold"/>
                <a:cs typeface="Open Sauce Bold"/>
                <a:sym typeface="Open Sauce Bold"/>
              </a:rPr>
              <a:t>(47.67%).</a:t>
            </a:r>
          </a:p>
          <a:p>
            <a:pPr algn="ctr">
              <a:lnSpc>
                <a:spcPts val="2573"/>
              </a:lnSpc>
            </a:pPr>
            <a:endParaRPr lang="en-US" sz="2199">
              <a:solidFill>
                <a:srgbClr val="FF3131"/>
              </a:solidFill>
              <a:latin typeface="Open Sauce Bold"/>
              <a:ea typeface="Open Sauce Bold"/>
              <a:cs typeface="Open Sauce Bold"/>
              <a:sym typeface="Open Sauce Bold"/>
            </a:endParaRPr>
          </a:p>
          <a:p>
            <a:pPr marL="0" lvl="0" indent="0" algn="ctr">
              <a:lnSpc>
                <a:spcPts val="2573"/>
              </a:lnSpc>
            </a:pPr>
            <a:endParaRPr lang="en-US" sz="2199">
              <a:solidFill>
                <a:srgbClr val="FF3131"/>
              </a:solidFill>
              <a:latin typeface="Open Sauce Bold"/>
              <a:ea typeface="Open Sauce Bold"/>
              <a:cs typeface="Open Sauce Bold"/>
              <a:sym typeface="Open Sauce Bold"/>
            </a:endParaRPr>
          </a:p>
        </p:txBody>
      </p:sp>
      <p:sp>
        <p:nvSpPr>
          <p:cNvPr id="20" name="TextBox 20"/>
          <p:cNvSpPr txBox="1"/>
          <p:nvPr/>
        </p:nvSpPr>
        <p:spPr>
          <a:xfrm>
            <a:off x="4682154" y="3585025"/>
            <a:ext cx="2894145" cy="336550"/>
          </a:xfrm>
          <a:prstGeom prst="rect">
            <a:avLst/>
          </a:prstGeom>
        </p:spPr>
        <p:txBody>
          <a:bodyPr lIns="0" tIns="0" rIns="0" bIns="0" rtlCol="0" anchor="t">
            <a:spAutoFit/>
          </a:bodyPr>
          <a:lstStyle/>
          <a:p>
            <a:pPr marL="0" lvl="0" indent="0" algn="ctr">
              <a:lnSpc>
                <a:spcPts val="2524"/>
              </a:lnSpc>
            </a:pPr>
            <a:r>
              <a:rPr lang="en-US" sz="2499">
                <a:solidFill>
                  <a:srgbClr val="126A3A"/>
                </a:solidFill>
                <a:latin typeface="Open Sauce Bold"/>
                <a:ea typeface="Open Sauce Bold"/>
                <a:cs typeface="Open Sauce Bold"/>
                <a:sym typeface="Open Sauce Bold"/>
              </a:rPr>
              <a:t>Q2</a:t>
            </a:r>
          </a:p>
        </p:txBody>
      </p:sp>
      <p:sp>
        <p:nvSpPr>
          <p:cNvPr id="21" name="TextBox 21"/>
          <p:cNvSpPr txBox="1"/>
          <p:nvPr/>
        </p:nvSpPr>
        <p:spPr>
          <a:xfrm>
            <a:off x="1045205" y="5678888"/>
            <a:ext cx="2763055" cy="336550"/>
          </a:xfrm>
          <a:prstGeom prst="rect">
            <a:avLst/>
          </a:prstGeom>
        </p:spPr>
        <p:txBody>
          <a:bodyPr lIns="0" tIns="0" rIns="0" bIns="0" rtlCol="0" anchor="t">
            <a:spAutoFit/>
          </a:bodyPr>
          <a:lstStyle/>
          <a:p>
            <a:pPr marL="0" lvl="0" indent="0" algn="ctr">
              <a:lnSpc>
                <a:spcPts val="2524"/>
              </a:lnSpc>
            </a:pPr>
            <a:r>
              <a:rPr lang="en-US" sz="2499">
                <a:solidFill>
                  <a:srgbClr val="126A3A"/>
                </a:solidFill>
                <a:latin typeface="Open Sauce Bold"/>
                <a:ea typeface="Open Sauce Bold"/>
                <a:cs typeface="Open Sauce Bold"/>
                <a:sym typeface="Open Sauce Bold"/>
              </a:rPr>
              <a:t>Q3</a:t>
            </a:r>
          </a:p>
        </p:txBody>
      </p:sp>
      <p:sp>
        <p:nvSpPr>
          <p:cNvPr id="22" name="TextBox 22"/>
          <p:cNvSpPr txBox="1"/>
          <p:nvPr/>
        </p:nvSpPr>
        <p:spPr>
          <a:xfrm>
            <a:off x="4672724" y="5739170"/>
            <a:ext cx="2939396" cy="217309"/>
          </a:xfrm>
          <a:prstGeom prst="rect">
            <a:avLst/>
          </a:prstGeom>
        </p:spPr>
        <p:txBody>
          <a:bodyPr lIns="0" tIns="0" rIns="0" bIns="0" rtlCol="0" anchor="t">
            <a:spAutoFit/>
          </a:bodyPr>
          <a:lstStyle/>
          <a:p>
            <a:pPr marL="0" lvl="0" indent="0" algn="ctr">
              <a:lnSpc>
                <a:spcPts val="1720"/>
              </a:lnSpc>
            </a:pPr>
            <a:r>
              <a:rPr lang="en-US" sz="1703">
                <a:solidFill>
                  <a:srgbClr val="126A3A"/>
                </a:solidFill>
                <a:latin typeface="Open Sauce Bold"/>
                <a:ea typeface="Open Sauce Bold"/>
                <a:cs typeface="Open Sauce Bold"/>
                <a:sym typeface="Open Sauce Bold"/>
              </a:rPr>
              <a:t>Q4</a:t>
            </a:r>
          </a:p>
        </p:txBody>
      </p:sp>
      <p:sp>
        <p:nvSpPr>
          <p:cNvPr id="23" name="TextBox 23"/>
          <p:cNvSpPr txBox="1"/>
          <p:nvPr/>
        </p:nvSpPr>
        <p:spPr>
          <a:xfrm>
            <a:off x="4825439" y="4142059"/>
            <a:ext cx="2607574" cy="1237138"/>
          </a:xfrm>
          <a:prstGeom prst="rect">
            <a:avLst/>
          </a:prstGeom>
        </p:spPr>
        <p:txBody>
          <a:bodyPr lIns="0" tIns="0" rIns="0" bIns="0" rtlCol="0" anchor="t">
            <a:spAutoFit/>
          </a:bodyPr>
          <a:lstStyle/>
          <a:p>
            <a:pPr algn="ctr">
              <a:lnSpc>
                <a:spcPts val="3321"/>
              </a:lnSpc>
            </a:pPr>
            <a:r>
              <a:rPr lang="en-US" sz="2199">
                <a:solidFill>
                  <a:srgbClr val="FFFFFF"/>
                </a:solidFill>
                <a:latin typeface="Open Sauce"/>
                <a:ea typeface="Open Sauce"/>
                <a:cs typeface="Open Sauce"/>
                <a:sym typeface="Open Sauce"/>
              </a:rPr>
              <a:t>Urban: </a:t>
            </a:r>
            <a:r>
              <a:rPr lang="en-US" sz="2199">
                <a:solidFill>
                  <a:srgbClr val="0E8B2B"/>
                </a:solidFill>
                <a:latin typeface="Open Sauce Bold"/>
                <a:ea typeface="Open Sauce Bold"/>
                <a:cs typeface="Open Sauce Bold"/>
                <a:sym typeface="Open Sauce Bold"/>
              </a:rPr>
              <a:t>41.66%</a:t>
            </a:r>
            <a:r>
              <a:rPr lang="en-US" sz="2199">
                <a:solidFill>
                  <a:srgbClr val="FFFFFF"/>
                </a:solidFill>
                <a:latin typeface="Open Sauce"/>
                <a:ea typeface="Open Sauce"/>
                <a:cs typeface="Open Sauce"/>
                <a:sym typeface="Open Sauce"/>
              </a:rPr>
              <a:t> | Rural: </a:t>
            </a:r>
            <a:r>
              <a:rPr lang="en-US" sz="2199">
                <a:solidFill>
                  <a:srgbClr val="1F9139"/>
                </a:solidFill>
                <a:latin typeface="Open Sauce Bold"/>
                <a:ea typeface="Open Sauce Bold"/>
                <a:cs typeface="Open Sauce Bold"/>
                <a:sym typeface="Open Sauce Bold"/>
              </a:rPr>
              <a:t>45.32%</a:t>
            </a:r>
          </a:p>
          <a:p>
            <a:pPr algn="ctr">
              <a:lnSpc>
                <a:spcPts val="3321"/>
              </a:lnSpc>
            </a:pPr>
            <a:endParaRPr lang="en-US" sz="2199">
              <a:solidFill>
                <a:srgbClr val="1F9139"/>
              </a:solidFill>
              <a:latin typeface="Open Sauce Bold"/>
              <a:ea typeface="Open Sauce Bold"/>
              <a:cs typeface="Open Sauce Bold"/>
              <a:sym typeface="Open Sauce Bold"/>
            </a:endParaRPr>
          </a:p>
        </p:txBody>
      </p:sp>
      <p:sp>
        <p:nvSpPr>
          <p:cNvPr id="24" name="TextBox 24"/>
          <p:cNvSpPr txBox="1"/>
          <p:nvPr/>
        </p:nvSpPr>
        <p:spPr>
          <a:xfrm>
            <a:off x="1197972" y="6369292"/>
            <a:ext cx="2607574" cy="732409"/>
          </a:xfrm>
          <a:prstGeom prst="rect">
            <a:avLst/>
          </a:prstGeom>
        </p:spPr>
        <p:txBody>
          <a:bodyPr lIns="0" tIns="0" rIns="0" bIns="0" rtlCol="0" anchor="t">
            <a:spAutoFit/>
          </a:bodyPr>
          <a:lstStyle/>
          <a:p>
            <a:pPr marL="0" lvl="0" indent="0" algn="ctr">
              <a:lnSpc>
                <a:spcPts val="2947"/>
              </a:lnSpc>
            </a:pPr>
            <a:r>
              <a:rPr lang="en-US" sz="2199">
                <a:solidFill>
                  <a:srgbClr val="FFFFFF"/>
                </a:solidFill>
                <a:latin typeface="Open Sauce"/>
                <a:ea typeface="Open Sauce"/>
                <a:cs typeface="Open Sauce"/>
                <a:sym typeface="Open Sauce"/>
              </a:rPr>
              <a:t>Urban:</a:t>
            </a:r>
            <a:r>
              <a:rPr lang="en-US" sz="2199">
                <a:solidFill>
                  <a:srgbClr val="0E8B2B"/>
                </a:solidFill>
                <a:latin typeface="Open Sauce Bold"/>
                <a:ea typeface="Open Sauce Bold"/>
                <a:cs typeface="Open Sauce Bold"/>
                <a:sym typeface="Open Sauce Bold"/>
              </a:rPr>
              <a:t> 38.94%</a:t>
            </a:r>
            <a:r>
              <a:rPr lang="en-US" sz="2199">
                <a:solidFill>
                  <a:srgbClr val="FFFFFF"/>
                </a:solidFill>
                <a:latin typeface="Open Sauce"/>
                <a:ea typeface="Open Sauce"/>
                <a:cs typeface="Open Sauce"/>
                <a:sym typeface="Open Sauce"/>
              </a:rPr>
              <a:t> | Rural: </a:t>
            </a:r>
            <a:r>
              <a:rPr lang="en-US" sz="2199">
                <a:solidFill>
                  <a:srgbClr val="0E8B2B"/>
                </a:solidFill>
                <a:latin typeface="Open Sauce Bold"/>
                <a:ea typeface="Open Sauce Bold"/>
                <a:cs typeface="Open Sauce Bold"/>
                <a:sym typeface="Open Sauce Bold"/>
              </a:rPr>
              <a:t>43.38%</a:t>
            </a:r>
          </a:p>
        </p:txBody>
      </p:sp>
      <p:sp>
        <p:nvSpPr>
          <p:cNvPr id="25" name="TextBox 25"/>
          <p:cNvSpPr txBox="1"/>
          <p:nvPr/>
        </p:nvSpPr>
        <p:spPr>
          <a:xfrm>
            <a:off x="4825439" y="6382903"/>
            <a:ext cx="2607574" cy="718798"/>
          </a:xfrm>
          <a:prstGeom prst="rect">
            <a:avLst/>
          </a:prstGeom>
        </p:spPr>
        <p:txBody>
          <a:bodyPr lIns="0" tIns="0" rIns="0" bIns="0" rtlCol="0" anchor="t">
            <a:spAutoFit/>
          </a:bodyPr>
          <a:lstStyle/>
          <a:p>
            <a:pPr marL="0" lvl="0" indent="0" algn="ctr">
              <a:lnSpc>
                <a:spcPts val="2903"/>
              </a:lnSpc>
            </a:pPr>
            <a:r>
              <a:rPr lang="en-US" sz="2199">
                <a:solidFill>
                  <a:srgbClr val="FFFFFF"/>
                </a:solidFill>
                <a:latin typeface="Open Sauce"/>
                <a:ea typeface="Open Sauce"/>
                <a:cs typeface="Open Sauce"/>
                <a:sym typeface="Open Sauce"/>
              </a:rPr>
              <a:t>Urban: </a:t>
            </a:r>
            <a:r>
              <a:rPr lang="en-US" sz="2199">
                <a:solidFill>
                  <a:srgbClr val="0E8B2B"/>
                </a:solidFill>
                <a:latin typeface="Open Sauce Bold"/>
                <a:ea typeface="Open Sauce Bold"/>
                <a:cs typeface="Open Sauce Bold"/>
                <a:sym typeface="Open Sauce Bold"/>
              </a:rPr>
              <a:t>35.65%</a:t>
            </a:r>
            <a:r>
              <a:rPr lang="en-US" sz="2199">
                <a:solidFill>
                  <a:srgbClr val="FFFFFF"/>
                </a:solidFill>
                <a:latin typeface="Open Sauce"/>
                <a:ea typeface="Open Sauce"/>
                <a:cs typeface="Open Sauce"/>
                <a:sym typeface="Open Sauce"/>
              </a:rPr>
              <a:t> | Rural: </a:t>
            </a:r>
            <a:r>
              <a:rPr lang="en-US" sz="2199">
                <a:solidFill>
                  <a:srgbClr val="0E8B2B"/>
                </a:solidFill>
                <a:latin typeface="Open Sauce Bold"/>
                <a:ea typeface="Open Sauce Bold"/>
                <a:cs typeface="Open Sauce Bold"/>
                <a:sym typeface="Open Sauce Bold"/>
              </a:rPr>
              <a:t>40.5%</a:t>
            </a:r>
          </a:p>
        </p:txBody>
      </p:sp>
      <p:sp>
        <p:nvSpPr>
          <p:cNvPr id="26" name="TextBox 26"/>
          <p:cNvSpPr txBox="1"/>
          <p:nvPr/>
        </p:nvSpPr>
        <p:spPr>
          <a:xfrm>
            <a:off x="2734822" y="7863701"/>
            <a:ext cx="3196984" cy="327025"/>
          </a:xfrm>
          <a:prstGeom prst="rect">
            <a:avLst/>
          </a:prstGeom>
        </p:spPr>
        <p:txBody>
          <a:bodyPr lIns="0" tIns="0" rIns="0" bIns="0" rtlCol="0" anchor="t">
            <a:spAutoFit/>
          </a:bodyPr>
          <a:lstStyle/>
          <a:p>
            <a:pPr marL="0" lvl="0" indent="0" algn="ctr">
              <a:lnSpc>
                <a:spcPts val="2525"/>
              </a:lnSpc>
            </a:pPr>
            <a:r>
              <a:rPr lang="en-US" sz="2500">
                <a:solidFill>
                  <a:srgbClr val="126A3A"/>
                </a:solidFill>
                <a:latin typeface="Open Sauce Bold"/>
                <a:ea typeface="Open Sauce Bold"/>
                <a:cs typeface="Open Sauce Bold"/>
                <a:sym typeface="Open Sauce Bold"/>
              </a:rPr>
              <a:t>Q5</a:t>
            </a:r>
          </a:p>
        </p:txBody>
      </p:sp>
      <p:sp>
        <p:nvSpPr>
          <p:cNvPr id="27" name="TextBox 27"/>
          <p:cNvSpPr txBox="1"/>
          <p:nvPr/>
        </p:nvSpPr>
        <p:spPr>
          <a:xfrm>
            <a:off x="2281042" y="8447901"/>
            <a:ext cx="4104544" cy="1669263"/>
          </a:xfrm>
          <a:prstGeom prst="rect">
            <a:avLst/>
          </a:prstGeom>
        </p:spPr>
        <p:txBody>
          <a:bodyPr lIns="0" tIns="0" rIns="0" bIns="0" rtlCol="0" anchor="t">
            <a:spAutoFit/>
          </a:bodyPr>
          <a:lstStyle/>
          <a:p>
            <a:pPr algn="ctr">
              <a:lnSpc>
                <a:spcPts val="2859"/>
              </a:lnSpc>
            </a:pPr>
            <a:r>
              <a:rPr lang="en-US" sz="2199">
                <a:solidFill>
                  <a:srgbClr val="FFFFFF"/>
                </a:solidFill>
                <a:latin typeface="Open Sauce"/>
                <a:ea typeface="Open Sauce"/>
                <a:cs typeface="Open Sauce"/>
                <a:sym typeface="Open Sauce"/>
              </a:rPr>
              <a:t>Lowest expenditure, indicating better economic resilience.</a:t>
            </a:r>
          </a:p>
          <a:p>
            <a:pPr algn="ctr">
              <a:lnSpc>
                <a:spcPts val="2394"/>
              </a:lnSpc>
            </a:pPr>
            <a:r>
              <a:rPr lang="en-US" sz="1841">
                <a:solidFill>
                  <a:srgbClr val="FFFFFF"/>
                </a:solidFill>
                <a:latin typeface="Open Sauce"/>
                <a:ea typeface="Open Sauce"/>
                <a:cs typeface="Open Sauce"/>
                <a:sym typeface="Open Sauce"/>
              </a:rPr>
              <a:t>Urban: </a:t>
            </a:r>
            <a:r>
              <a:rPr lang="en-US" sz="1841">
                <a:solidFill>
                  <a:srgbClr val="0E8B2B"/>
                </a:solidFill>
                <a:latin typeface="Open Sauce Bold"/>
                <a:ea typeface="Open Sauce Bold"/>
                <a:cs typeface="Open Sauce Bold"/>
                <a:sym typeface="Open Sauce Bold"/>
              </a:rPr>
              <a:t>25.65%</a:t>
            </a:r>
            <a:r>
              <a:rPr lang="en-US" sz="1841">
                <a:solidFill>
                  <a:srgbClr val="FFFFFF"/>
                </a:solidFill>
                <a:latin typeface="Open Sauce"/>
                <a:ea typeface="Open Sauce"/>
                <a:cs typeface="Open Sauce"/>
                <a:sym typeface="Open Sauce"/>
              </a:rPr>
              <a:t> | Rural: </a:t>
            </a:r>
            <a:r>
              <a:rPr lang="en-US" sz="1841">
                <a:solidFill>
                  <a:srgbClr val="0E8B2B"/>
                </a:solidFill>
                <a:latin typeface="Open Sauce Bold"/>
                <a:ea typeface="Open Sauce Bold"/>
                <a:cs typeface="Open Sauce Bold"/>
                <a:sym typeface="Open Sauce Bold"/>
              </a:rPr>
              <a:t>32.56%</a:t>
            </a:r>
          </a:p>
          <a:p>
            <a:pPr marL="0" lvl="0" indent="0" algn="ctr">
              <a:lnSpc>
                <a:spcPts val="2394"/>
              </a:lnSpc>
            </a:pPr>
            <a:endParaRPr lang="en-US" sz="1841">
              <a:solidFill>
                <a:srgbClr val="0E8B2B"/>
              </a:solidFill>
              <a:latin typeface="Open Sauce Bold"/>
              <a:ea typeface="Open Sauce Bold"/>
              <a:cs typeface="Open Sauce Bold"/>
              <a:sym typeface="Open Sauce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TotalTime>
  <Words>2349</Words>
  <Application>Microsoft Office PowerPoint</Application>
  <PresentationFormat>Custom</PresentationFormat>
  <Paragraphs>218</Paragraphs>
  <Slides>24</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Gordita Bold</vt:lpstr>
      <vt:lpstr>Gordita</vt:lpstr>
      <vt:lpstr>Open Sauce Italics</vt:lpstr>
      <vt:lpstr>Arial</vt:lpstr>
      <vt:lpstr>Gordita Italics</vt:lpstr>
      <vt:lpstr>Open Sauce Bold</vt:lpstr>
      <vt:lpstr>Gordita Bold Italics</vt:lpstr>
      <vt:lpstr>Open Sauce</vt:lpstr>
      <vt:lpstr>Open Sauce Bold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Modern Agriculture Report Presentation</dc:title>
  <dc:creator>ALISHBA</dc:creator>
  <cp:lastModifiedBy>Dr. Safdar Sohail</cp:lastModifiedBy>
  <cp:revision>17</cp:revision>
  <dcterms:created xsi:type="dcterms:W3CDTF">2006-08-16T00:00:00Z</dcterms:created>
  <dcterms:modified xsi:type="dcterms:W3CDTF">2024-09-23T01:29:07Z</dcterms:modified>
  <dc:identifier>DAGNnHwq_wA</dc:identifier>
</cp:coreProperties>
</file>