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1571" r:id="rId3"/>
    <p:sldId id="1557" r:id="rId4"/>
    <p:sldId id="313" r:id="rId5"/>
    <p:sldId id="1567" r:id="rId6"/>
    <p:sldId id="1558" r:id="rId7"/>
    <p:sldId id="1573" r:id="rId8"/>
    <p:sldId id="256" r:id="rId9"/>
    <p:sldId id="1574" r:id="rId10"/>
    <p:sldId id="259" r:id="rId11"/>
    <p:sldId id="260" r:id="rId12"/>
    <p:sldId id="389" r:id="rId13"/>
    <p:sldId id="1563" r:id="rId14"/>
    <p:sldId id="1572" r:id="rId15"/>
    <p:sldId id="1559" r:id="rId16"/>
    <p:sldId id="1562" r:id="rId17"/>
    <p:sldId id="1570" r:id="rId18"/>
    <p:sldId id="258" r:id="rId19"/>
    <p:sldId id="261" r:id="rId20"/>
    <p:sldId id="1565" r:id="rId21"/>
    <p:sldId id="156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E:\SPRC\sir%20safdar%20presentation%20materia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SPRC\sir%20safdar%20presentation%20material.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E:\SPRC\sir%20safdar%20presentation%20material.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sz="2800"/>
              <a:t>Agriculutre Sectoral Share in GDP</a:t>
            </a:r>
          </a:p>
        </c:rich>
      </c:tx>
      <c:overlay val="0"/>
      <c:spPr>
        <a:noFill/>
        <a:ln>
          <a:noFill/>
        </a:ln>
        <a:effectLst/>
      </c:spPr>
      <c:txPr>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Agriculture!$A$13</c:f>
              <c:strCache>
                <c:ptCount val="1"/>
                <c:pt idx="0">
                  <c:v>Agriculture</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Agriculture!$B$12:$H$12</c:f>
              <c:strCache>
                <c:ptCount val="7"/>
                <c:pt idx="0">
                  <c:v>2018-19</c:v>
                </c:pt>
                <c:pt idx="1">
                  <c:v>2019-20</c:v>
                </c:pt>
                <c:pt idx="2">
                  <c:v>2020-21</c:v>
                </c:pt>
                <c:pt idx="3">
                  <c:v>2021-22</c:v>
                </c:pt>
                <c:pt idx="4">
                  <c:v>2022-23</c:v>
                </c:pt>
                <c:pt idx="5">
                  <c:v>2023-24 (R)</c:v>
                </c:pt>
                <c:pt idx="6">
                  <c:v>2024-25 (P)</c:v>
                </c:pt>
              </c:strCache>
            </c:strRef>
          </c:cat>
          <c:val>
            <c:numRef>
              <c:f>Agriculture!$B$13:$H$13</c:f>
              <c:numCache>
                <c:formatCode>0.00%</c:formatCode>
                <c:ptCount val="7"/>
                <c:pt idx="0">
                  <c:v>0.2243</c:v>
                </c:pt>
                <c:pt idx="1">
                  <c:v>0.23530000000000001</c:v>
                </c:pt>
                <c:pt idx="2">
                  <c:v>0.23</c:v>
                </c:pt>
                <c:pt idx="3">
                  <c:v>0.22600000000000001</c:v>
                </c:pt>
                <c:pt idx="4">
                  <c:v>0.23200000000000001</c:v>
                </c:pt>
                <c:pt idx="5">
                  <c:v>0.24</c:v>
                </c:pt>
                <c:pt idx="6">
                  <c:v>0.2354</c:v>
                </c:pt>
              </c:numCache>
            </c:numRef>
          </c:val>
          <c:extLst>
            <c:ext xmlns:c16="http://schemas.microsoft.com/office/drawing/2014/chart" uri="{C3380CC4-5D6E-409C-BE32-E72D297353CC}">
              <c16:uniqueId val="{00000000-8423-4958-ABA2-3AADEC8CC7A1}"/>
            </c:ext>
          </c:extLst>
        </c:ser>
        <c:ser>
          <c:idx val="1"/>
          <c:order val="1"/>
          <c:tx>
            <c:strRef>
              <c:f>Agriculture!$A$14</c:f>
              <c:strCache>
                <c:ptCount val="1"/>
                <c:pt idx="0">
                  <c:v>Crops </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Agriculture!$B$12:$H$12</c:f>
              <c:strCache>
                <c:ptCount val="7"/>
                <c:pt idx="0">
                  <c:v>2018-19</c:v>
                </c:pt>
                <c:pt idx="1">
                  <c:v>2019-20</c:v>
                </c:pt>
                <c:pt idx="2">
                  <c:v>2020-21</c:v>
                </c:pt>
                <c:pt idx="3">
                  <c:v>2021-22</c:v>
                </c:pt>
                <c:pt idx="4">
                  <c:v>2022-23</c:v>
                </c:pt>
                <c:pt idx="5">
                  <c:v>2023-24 (R)</c:v>
                </c:pt>
                <c:pt idx="6">
                  <c:v>2024-25 (P)</c:v>
                </c:pt>
              </c:strCache>
            </c:strRef>
          </c:cat>
          <c:val>
            <c:numRef>
              <c:f>Agriculture!$B$14:$H$14</c:f>
              <c:numCache>
                <c:formatCode>0.00%</c:formatCode>
                <c:ptCount val="7"/>
                <c:pt idx="0">
                  <c:v>7.2499999999999995E-2</c:v>
                </c:pt>
                <c:pt idx="1">
                  <c:v>7.7799999999999994E-2</c:v>
                </c:pt>
                <c:pt idx="2">
                  <c:v>7.8E-2</c:v>
                </c:pt>
                <c:pt idx="3">
                  <c:v>7.9000000000000001E-2</c:v>
                </c:pt>
                <c:pt idx="4">
                  <c:v>7.9000000000000001E-2</c:v>
                </c:pt>
                <c:pt idx="5">
                  <c:v>8.5000000000000006E-2</c:v>
                </c:pt>
                <c:pt idx="6">
                  <c:v>7.7200000000000005E-2</c:v>
                </c:pt>
              </c:numCache>
            </c:numRef>
          </c:val>
          <c:extLst>
            <c:ext xmlns:c16="http://schemas.microsoft.com/office/drawing/2014/chart" uri="{C3380CC4-5D6E-409C-BE32-E72D297353CC}">
              <c16:uniqueId val="{00000001-8423-4958-ABA2-3AADEC8CC7A1}"/>
            </c:ext>
          </c:extLst>
        </c:ser>
        <c:ser>
          <c:idx val="2"/>
          <c:order val="2"/>
          <c:tx>
            <c:strRef>
              <c:f>Agriculture!$A$15</c:f>
              <c:strCache>
                <c:ptCount val="1"/>
                <c:pt idx="0">
                  <c:v>Livestock</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Agriculture!$B$12:$H$12</c:f>
              <c:strCache>
                <c:ptCount val="7"/>
                <c:pt idx="0">
                  <c:v>2018-19</c:v>
                </c:pt>
                <c:pt idx="1">
                  <c:v>2019-20</c:v>
                </c:pt>
                <c:pt idx="2">
                  <c:v>2020-21</c:v>
                </c:pt>
                <c:pt idx="3">
                  <c:v>2021-22</c:v>
                </c:pt>
                <c:pt idx="4">
                  <c:v>2022-23</c:v>
                </c:pt>
                <c:pt idx="5">
                  <c:v>2023-24 (R)</c:v>
                </c:pt>
                <c:pt idx="6">
                  <c:v>2024-25 (P)</c:v>
                </c:pt>
              </c:strCache>
            </c:strRef>
          </c:cat>
          <c:val>
            <c:numRef>
              <c:f>Agriculture!$B$15:$H$15</c:f>
              <c:numCache>
                <c:formatCode>0.00%</c:formatCode>
                <c:ptCount val="7"/>
                <c:pt idx="0">
                  <c:v>0.1434</c:v>
                </c:pt>
                <c:pt idx="1">
                  <c:v>0.14879999999999999</c:v>
                </c:pt>
                <c:pt idx="2">
                  <c:v>0.14399999999999999</c:v>
                </c:pt>
                <c:pt idx="3">
                  <c:v>0.13900000000000001</c:v>
                </c:pt>
                <c:pt idx="4">
                  <c:v>0.14399999999999999</c:v>
                </c:pt>
                <c:pt idx="5">
                  <c:v>0.14599999999999999</c:v>
                </c:pt>
                <c:pt idx="6">
                  <c:v>0.1497</c:v>
                </c:pt>
              </c:numCache>
            </c:numRef>
          </c:val>
          <c:extLst>
            <c:ext xmlns:c16="http://schemas.microsoft.com/office/drawing/2014/chart" uri="{C3380CC4-5D6E-409C-BE32-E72D297353CC}">
              <c16:uniqueId val="{00000002-8423-4958-ABA2-3AADEC8CC7A1}"/>
            </c:ext>
          </c:extLst>
        </c:ser>
        <c:ser>
          <c:idx val="3"/>
          <c:order val="3"/>
          <c:tx>
            <c:strRef>
              <c:f>Agriculture!$A$16</c:f>
              <c:strCache>
                <c:ptCount val="1"/>
                <c:pt idx="0">
                  <c:v>other crops</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Agriculture!$B$12:$H$12</c:f>
              <c:strCache>
                <c:ptCount val="7"/>
                <c:pt idx="0">
                  <c:v>2018-19</c:v>
                </c:pt>
                <c:pt idx="1">
                  <c:v>2019-20</c:v>
                </c:pt>
                <c:pt idx="2">
                  <c:v>2020-21</c:v>
                </c:pt>
                <c:pt idx="3">
                  <c:v>2021-22</c:v>
                </c:pt>
                <c:pt idx="4">
                  <c:v>2022-23</c:v>
                </c:pt>
                <c:pt idx="5">
                  <c:v>2023-24 (R)</c:v>
                </c:pt>
                <c:pt idx="6">
                  <c:v>2024-25 (P)</c:v>
                </c:pt>
              </c:strCache>
            </c:strRef>
          </c:cat>
          <c:val>
            <c:numRef>
              <c:f>Agriculture!$B$16:$H$16</c:f>
              <c:numCache>
                <c:formatCode>0.00%</c:formatCode>
                <c:ptCount val="7"/>
                <c:pt idx="0">
                  <c:v>2.8000000000000001E-2</c:v>
                </c:pt>
                <c:pt idx="1">
                  <c:v>3.09E-2</c:v>
                </c:pt>
                <c:pt idx="2">
                  <c:v>3.1E-2</c:v>
                </c:pt>
                <c:pt idx="3">
                  <c:v>3.3000000000000002E-2</c:v>
                </c:pt>
                <c:pt idx="4">
                  <c:v>3.3000000000000002E-2</c:v>
                </c:pt>
                <c:pt idx="5">
                  <c:v>3.2000000000000001E-2</c:v>
                </c:pt>
                <c:pt idx="6">
                  <c:v>3.27E-2</c:v>
                </c:pt>
              </c:numCache>
            </c:numRef>
          </c:val>
          <c:extLst>
            <c:ext xmlns:c16="http://schemas.microsoft.com/office/drawing/2014/chart" uri="{C3380CC4-5D6E-409C-BE32-E72D297353CC}">
              <c16:uniqueId val="{00000003-8423-4958-ABA2-3AADEC8CC7A1}"/>
            </c:ext>
          </c:extLst>
        </c:ser>
        <c:ser>
          <c:idx val="4"/>
          <c:order val="4"/>
          <c:tx>
            <c:strRef>
              <c:f>Agriculture!$A$17</c:f>
              <c:strCache>
                <c:ptCount val="1"/>
                <c:pt idx="0">
                  <c:v>Foresty</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Agriculture!$B$12:$H$12</c:f>
              <c:strCache>
                <c:ptCount val="7"/>
                <c:pt idx="0">
                  <c:v>2018-19</c:v>
                </c:pt>
                <c:pt idx="1">
                  <c:v>2019-20</c:v>
                </c:pt>
                <c:pt idx="2">
                  <c:v>2020-21</c:v>
                </c:pt>
                <c:pt idx="3">
                  <c:v>2021-22</c:v>
                </c:pt>
                <c:pt idx="4">
                  <c:v>2022-23</c:v>
                </c:pt>
                <c:pt idx="5">
                  <c:v>2023-24 (R)</c:v>
                </c:pt>
                <c:pt idx="6">
                  <c:v>2024-25 (P)</c:v>
                </c:pt>
              </c:strCache>
            </c:strRef>
          </c:cat>
          <c:val>
            <c:numRef>
              <c:f>Agriculture!$B$17:$H$17</c:f>
              <c:numCache>
                <c:formatCode>0.00%</c:formatCode>
                <c:ptCount val="7"/>
                <c:pt idx="0">
                  <c:v>4.8999999999999998E-3</c:v>
                </c:pt>
                <c:pt idx="1">
                  <c:v>5.1000000000000004E-3</c:v>
                </c:pt>
                <c:pt idx="2">
                  <c:v>5.0000000000000001E-3</c:v>
                </c:pt>
                <c:pt idx="3">
                  <c:v>5.0000000000000001E-3</c:v>
                </c:pt>
                <c:pt idx="4">
                  <c:v>6.0000000000000001E-3</c:v>
                </c:pt>
                <c:pt idx="5">
                  <c:v>5.5999999999999999E-3</c:v>
                </c:pt>
                <c:pt idx="6">
                  <c:v>5.4000000000000003E-3</c:v>
                </c:pt>
              </c:numCache>
            </c:numRef>
          </c:val>
          <c:extLst>
            <c:ext xmlns:c16="http://schemas.microsoft.com/office/drawing/2014/chart" uri="{C3380CC4-5D6E-409C-BE32-E72D297353CC}">
              <c16:uniqueId val="{00000004-8423-4958-ABA2-3AADEC8CC7A1}"/>
            </c:ext>
          </c:extLst>
        </c:ser>
        <c:ser>
          <c:idx val="5"/>
          <c:order val="5"/>
          <c:tx>
            <c:strRef>
              <c:f>Agriculture!$A$18</c:f>
              <c:strCache>
                <c:ptCount val="1"/>
                <c:pt idx="0">
                  <c:v>Fishing</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Agriculture!$B$12:$H$12</c:f>
              <c:strCache>
                <c:ptCount val="7"/>
                <c:pt idx="0">
                  <c:v>2018-19</c:v>
                </c:pt>
                <c:pt idx="1">
                  <c:v>2019-20</c:v>
                </c:pt>
                <c:pt idx="2">
                  <c:v>2020-21</c:v>
                </c:pt>
                <c:pt idx="3">
                  <c:v>2021-22</c:v>
                </c:pt>
                <c:pt idx="4">
                  <c:v>2022-23</c:v>
                </c:pt>
                <c:pt idx="5">
                  <c:v>2023-24 (R)</c:v>
                </c:pt>
                <c:pt idx="6">
                  <c:v>2024-25 (P)</c:v>
                </c:pt>
              </c:strCache>
            </c:strRef>
          </c:cat>
          <c:val>
            <c:numRef>
              <c:f>Agriculture!$B$18:$H$18</c:f>
              <c:numCache>
                <c:formatCode>0.00%</c:formatCode>
                <c:ptCount val="7"/>
                <c:pt idx="0">
                  <c:v>3.3999999999999998E-3</c:v>
                </c:pt>
                <c:pt idx="1">
                  <c:v>3.5000000000000001E-3</c:v>
                </c:pt>
                <c:pt idx="2">
                  <c:v>3.0000000000000001E-3</c:v>
                </c:pt>
                <c:pt idx="3">
                  <c:v>3.0000000000000001E-3</c:v>
                </c:pt>
                <c:pt idx="4">
                  <c:v>3.0000000000000001E-3</c:v>
                </c:pt>
                <c:pt idx="5">
                  <c:v>3.0999999999999999E-3</c:v>
                </c:pt>
                <c:pt idx="6">
                  <c:v>3.0999999999999999E-3</c:v>
                </c:pt>
              </c:numCache>
            </c:numRef>
          </c:val>
          <c:extLst>
            <c:ext xmlns:c16="http://schemas.microsoft.com/office/drawing/2014/chart" uri="{C3380CC4-5D6E-409C-BE32-E72D297353CC}">
              <c16:uniqueId val="{00000005-8423-4958-ABA2-3AADEC8CC7A1}"/>
            </c:ext>
          </c:extLst>
        </c:ser>
        <c:dLbls>
          <c:showLegendKey val="0"/>
          <c:showVal val="0"/>
          <c:showCatName val="0"/>
          <c:showSerName val="0"/>
          <c:showPercent val="0"/>
          <c:showBubbleSize val="0"/>
        </c:dLbls>
        <c:gapWidth val="100"/>
        <c:overlap val="-24"/>
        <c:axId val="567476976"/>
        <c:axId val="567476320"/>
      </c:barChart>
      <c:catAx>
        <c:axId val="567476976"/>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567476320"/>
        <c:crosses val="autoZero"/>
        <c:auto val="1"/>
        <c:lblAlgn val="ctr"/>
        <c:lblOffset val="100"/>
        <c:noMultiLvlLbl val="0"/>
      </c:catAx>
      <c:valAx>
        <c:axId val="567476320"/>
        <c:scaling>
          <c:orientation val="minMax"/>
        </c:scaling>
        <c:delete val="0"/>
        <c:axPos val="l"/>
        <c:majorGridlines>
          <c:spPr>
            <a:ln w="9525" cap="flat" cmpd="sng" algn="ctr">
              <a:solidFill>
                <a:schemeClr val="lt1">
                  <a:lumMod val="95000"/>
                  <a:alpha val="1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567476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sz="2800" dirty="0"/>
              <a:t>Industrial sector share in GDP</a:t>
            </a:r>
          </a:p>
        </c:rich>
      </c:tx>
      <c:overlay val="0"/>
      <c:spPr>
        <a:noFill/>
        <a:ln>
          <a:noFill/>
        </a:ln>
        <a:effectLst/>
      </c:spPr>
      <c:txPr>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Industrial!$A$13</c:f>
              <c:strCache>
                <c:ptCount val="1"/>
                <c:pt idx="0">
                  <c:v>Industrial Sector</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Industrial!$B$12:$H$12</c:f>
              <c:strCache>
                <c:ptCount val="7"/>
                <c:pt idx="0">
                  <c:v>2018-19</c:v>
                </c:pt>
                <c:pt idx="1">
                  <c:v>2019-20</c:v>
                </c:pt>
                <c:pt idx="2">
                  <c:v>2020-21</c:v>
                </c:pt>
                <c:pt idx="3">
                  <c:v>2021-22</c:v>
                </c:pt>
                <c:pt idx="4">
                  <c:v>2022-23</c:v>
                </c:pt>
                <c:pt idx="5">
                  <c:v>2023-24 (R)</c:v>
                </c:pt>
                <c:pt idx="6">
                  <c:v>2024-25 (P)</c:v>
                </c:pt>
              </c:strCache>
            </c:strRef>
          </c:cat>
          <c:val>
            <c:numRef>
              <c:f>Industrial!$B$13:$H$13</c:f>
              <c:numCache>
                <c:formatCode>0.00%</c:formatCode>
                <c:ptCount val="7"/>
                <c:pt idx="0">
                  <c:v>0.1948</c:v>
                </c:pt>
                <c:pt idx="1">
                  <c:v>0.18529999999999999</c:v>
                </c:pt>
                <c:pt idx="2">
                  <c:v>0.19</c:v>
                </c:pt>
                <c:pt idx="3">
                  <c:v>0.191</c:v>
                </c:pt>
                <c:pt idx="4">
                  <c:v>0.18959999999999999</c:v>
                </c:pt>
                <c:pt idx="5">
                  <c:v>0.17710000000000001</c:v>
                </c:pt>
                <c:pt idx="6">
                  <c:v>0.1807</c:v>
                </c:pt>
              </c:numCache>
            </c:numRef>
          </c:val>
          <c:extLst>
            <c:ext xmlns:c16="http://schemas.microsoft.com/office/drawing/2014/chart" uri="{C3380CC4-5D6E-409C-BE32-E72D297353CC}">
              <c16:uniqueId val="{00000000-41A4-422A-80DD-A52B0AEDF049}"/>
            </c:ext>
          </c:extLst>
        </c:ser>
        <c:ser>
          <c:idx val="1"/>
          <c:order val="1"/>
          <c:tx>
            <c:strRef>
              <c:f>Industrial!$A$14</c:f>
              <c:strCache>
                <c:ptCount val="1"/>
                <c:pt idx="0">
                  <c:v>Manufacturing</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Industrial!$B$12:$H$12</c:f>
              <c:strCache>
                <c:ptCount val="7"/>
                <c:pt idx="0">
                  <c:v>2018-19</c:v>
                </c:pt>
                <c:pt idx="1">
                  <c:v>2019-20</c:v>
                </c:pt>
                <c:pt idx="2">
                  <c:v>2020-21</c:v>
                </c:pt>
                <c:pt idx="3">
                  <c:v>2021-22</c:v>
                </c:pt>
                <c:pt idx="4">
                  <c:v>2022-23</c:v>
                </c:pt>
                <c:pt idx="5">
                  <c:v>2023-24 (R)</c:v>
                </c:pt>
                <c:pt idx="6">
                  <c:v>2024-25 (P)</c:v>
                </c:pt>
              </c:strCache>
            </c:strRef>
          </c:cat>
          <c:val>
            <c:numRef>
              <c:f>Industrial!$B$14:$H$14</c:f>
              <c:numCache>
                <c:formatCode>0.00%</c:formatCode>
                <c:ptCount val="7"/>
                <c:pt idx="0">
                  <c:v>0.12330000000000001</c:v>
                </c:pt>
                <c:pt idx="1">
                  <c:v>0.1148</c:v>
                </c:pt>
                <c:pt idx="2">
                  <c:v>0.12</c:v>
                </c:pt>
                <c:pt idx="3">
                  <c:v>0.125</c:v>
                </c:pt>
                <c:pt idx="4">
                  <c:v>0.11899999999999999</c:v>
                </c:pt>
                <c:pt idx="5">
                  <c:v>0.1195</c:v>
                </c:pt>
                <c:pt idx="6">
                  <c:v>0.1179</c:v>
                </c:pt>
              </c:numCache>
            </c:numRef>
          </c:val>
          <c:extLst>
            <c:ext xmlns:c16="http://schemas.microsoft.com/office/drawing/2014/chart" uri="{C3380CC4-5D6E-409C-BE32-E72D297353CC}">
              <c16:uniqueId val="{00000001-41A4-422A-80DD-A52B0AEDF049}"/>
            </c:ext>
          </c:extLst>
        </c:ser>
        <c:ser>
          <c:idx val="2"/>
          <c:order val="2"/>
          <c:tx>
            <c:strRef>
              <c:f>Industrial!$A$15</c:f>
              <c:strCache>
                <c:ptCount val="1"/>
                <c:pt idx="0">
                  <c:v>Large Scale Manufacturing</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Industrial!$B$12:$H$12</c:f>
              <c:strCache>
                <c:ptCount val="7"/>
                <c:pt idx="0">
                  <c:v>2018-19</c:v>
                </c:pt>
                <c:pt idx="1">
                  <c:v>2019-20</c:v>
                </c:pt>
                <c:pt idx="2">
                  <c:v>2020-21</c:v>
                </c:pt>
                <c:pt idx="3">
                  <c:v>2021-22</c:v>
                </c:pt>
                <c:pt idx="4">
                  <c:v>2022-23</c:v>
                </c:pt>
                <c:pt idx="5">
                  <c:v>2023-24 (R)</c:v>
                </c:pt>
                <c:pt idx="6">
                  <c:v>2024-25 (P)</c:v>
                </c:pt>
              </c:strCache>
            </c:strRef>
          </c:cat>
          <c:val>
            <c:numRef>
              <c:f>Industrial!$B$15:$H$15</c:f>
              <c:numCache>
                <c:formatCode>0.00%</c:formatCode>
                <c:ptCount val="7"/>
                <c:pt idx="0">
                  <c:v>9.3799999999999994E-2</c:v>
                </c:pt>
                <c:pt idx="1">
                  <c:v>8.4000000000000005E-2</c:v>
                </c:pt>
                <c:pt idx="2">
                  <c:v>8.8999999999999996E-2</c:v>
                </c:pt>
                <c:pt idx="3">
                  <c:v>9.2999999999999999E-2</c:v>
                </c:pt>
                <c:pt idx="4">
                  <c:v>8.4000000000000005E-2</c:v>
                </c:pt>
                <c:pt idx="5">
                  <c:v>8.3099999999999993E-2</c:v>
                </c:pt>
                <c:pt idx="6">
                  <c:v>7.9699999999999993E-2</c:v>
                </c:pt>
              </c:numCache>
            </c:numRef>
          </c:val>
          <c:extLst>
            <c:ext xmlns:c16="http://schemas.microsoft.com/office/drawing/2014/chart" uri="{C3380CC4-5D6E-409C-BE32-E72D297353CC}">
              <c16:uniqueId val="{00000002-41A4-422A-80DD-A52B0AEDF049}"/>
            </c:ext>
          </c:extLst>
        </c:ser>
        <c:ser>
          <c:idx val="3"/>
          <c:order val="3"/>
          <c:tx>
            <c:strRef>
              <c:f>Industrial!$A$16</c:f>
              <c:strCache>
                <c:ptCount val="1"/>
                <c:pt idx="0">
                  <c:v>Small Scale Manufacturing</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Industrial!$B$12:$H$12</c:f>
              <c:strCache>
                <c:ptCount val="7"/>
                <c:pt idx="0">
                  <c:v>2018-19</c:v>
                </c:pt>
                <c:pt idx="1">
                  <c:v>2019-20</c:v>
                </c:pt>
                <c:pt idx="2">
                  <c:v>2020-21</c:v>
                </c:pt>
                <c:pt idx="3">
                  <c:v>2021-22</c:v>
                </c:pt>
                <c:pt idx="4">
                  <c:v>2022-23</c:v>
                </c:pt>
                <c:pt idx="5">
                  <c:v>2023-24 (R)</c:v>
                </c:pt>
                <c:pt idx="6">
                  <c:v>2024-25 (P)</c:v>
                </c:pt>
              </c:strCache>
            </c:strRef>
          </c:cat>
          <c:val>
            <c:numRef>
              <c:f>Industrial!$B$16:$H$16</c:f>
              <c:numCache>
                <c:formatCode>0.00%</c:formatCode>
                <c:ptCount val="7"/>
                <c:pt idx="0">
                  <c:v>1.83E-2</c:v>
                </c:pt>
                <c:pt idx="1">
                  <c:v>1.8700000000000001E-2</c:v>
                </c:pt>
                <c:pt idx="2">
                  <c:v>1.9E-2</c:v>
                </c:pt>
                <c:pt idx="3">
                  <c:v>0.02</c:v>
                </c:pt>
                <c:pt idx="4">
                  <c:v>2.1999999999999999E-2</c:v>
                </c:pt>
                <c:pt idx="5">
                  <c:v>2.3E-2</c:v>
                </c:pt>
                <c:pt idx="6">
                  <c:v>2.4400000000000002E-2</c:v>
                </c:pt>
              </c:numCache>
            </c:numRef>
          </c:val>
          <c:extLst>
            <c:ext xmlns:c16="http://schemas.microsoft.com/office/drawing/2014/chart" uri="{C3380CC4-5D6E-409C-BE32-E72D297353CC}">
              <c16:uniqueId val="{00000003-41A4-422A-80DD-A52B0AEDF049}"/>
            </c:ext>
          </c:extLst>
        </c:ser>
        <c:ser>
          <c:idx val="4"/>
          <c:order val="4"/>
          <c:tx>
            <c:strRef>
              <c:f>Industrial!$A$17</c:f>
              <c:strCache>
                <c:ptCount val="1"/>
                <c:pt idx="0">
                  <c:v>Electricity, Gas &amp; Water Supply</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Industrial!$B$12:$H$12</c:f>
              <c:strCache>
                <c:ptCount val="7"/>
                <c:pt idx="0">
                  <c:v>2018-19</c:v>
                </c:pt>
                <c:pt idx="1">
                  <c:v>2019-20</c:v>
                </c:pt>
                <c:pt idx="2">
                  <c:v>2020-21</c:v>
                </c:pt>
                <c:pt idx="3">
                  <c:v>2021-22</c:v>
                </c:pt>
                <c:pt idx="4">
                  <c:v>2022-23</c:v>
                </c:pt>
                <c:pt idx="5">
                  <c:v>2023-24 (R)</c:v>
                </c:pt>
                <c:pt idx="6">
                  <c:v>2024-25 (P)</c:v>
                </c:pt>
              </c:strCache>
            </c:strRef>
          </c:cat>
          <c:val>
            <c:numRef>
              <c:f>Industrial!$B$17:$H$17</c:f>
              <c:numCache>
                <c:formatCode>0.00%</c:formatCode>
                <c:ptCount val="7"/>
                <c:pt idx="0">
                  <c:v>2.2499999999999999E-2</c:v>
                </c:pt>
                <c:pt idx="1">
                  <c:v>2.3599999999999999E-2</c:v>
                </c:pt>
                <c:pt idx="2">
                  <c:v>2.4E-2</c:v>
                </c:pt>
                <c:pt idx="3">
                  <c:v>2.4E-2</c:v>
                </c:pt>
                <c:pt idx="4">
                  <c:v>2.5999999999999999E-2</c:v>
                </c:pt>
                <c:pt idx="5">
                  <c:v>2.0500000000000001E-2</c:v>
                </c:pt>
                <c:pt idx="6">
                  <c:v>2.2499999999999999E-2</c:v>
                </c:pt>
              </c:numCache>
            </c:numRef>
          </c:val>
          <c:extLst>
            <c:ext xmlns:c16="http://schemas.microsoft.com/office/drawing/2014/chart" uri="{C3380CC4-5D6E-409C-BE32-E72D297353CC}">
              <c16:uniqueId val="{00000004-41A4-422A-80DD-A52B0AEDF049}"/>
            </c:ext>
          </c:extLst>
        </c:ser>
        <c:ser>
          <c:idx val="5"/>
          <c:order val="5"/>
          <c:tx>
            <c:strRef>
              <c:f>Industrial!$A$18</c:f>
              <c:strCache>
                <c:ptCount val="1"/>
                <c:pt idx="0">
                  <c:v> Construction</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Industrial!$B$12:$H$12</c:f>
              <c:strCache>
                <c:ptCount val="7"/>
                <c:pt idx="0">
                  <c:v>2018-19</c:v>
                </c:pt>
                <c:pt idx="1">
                  <c:v>2019-20</c:v>
                </c:pt>
                <c:pt idx="2">
                  <c:v>2020-21</c:v>
                </c:pt>
                <c:pt idx="3">
                  <c:v>2021-22</c:v>
                </c:pt>
                <c:pt idx="4">
                  <c:v>2022-23</c:v>
                </c:pt>
                <c:pt idx="5">
                  <c:v>2023-24 (R)</c:v>
                </c:pt>
                <c:pt idx="6">
                  <c:v>2024-25 (P)</c:v>
                </c:pt>
              </c:strCache>
            </c:strRef>
          </c:cat>
          <c:val>
            <c:numRef>
              <c:f>Industrial!$B$18:$H$18</c:f>
              <c:numCache>
                <c:formatCode>0.00%</c:formatCode>
                <c:ptCount val="7"/>
                <c:pt idx="0">
                  <c:v>2.7799999999999998E-2</c:v>
                </c:pt>
                <c:pt idx="1">
                  <c:v>2.7199999999999998E-2</c:v>
                </c:pt>
                <c:pt idx="2">
                  <c:v>2.5999999999999999E-2</c:v>
                </c:pt>
                <c:pt idx="3">
                  <c:v>2.5000000000000001E-2</c:v>
                </c:pt>
                <c:pt idx="4">
                  <c:v>2.3E-2</c:v>
                </c:pt>
                <c:pt idx="5">
                  <c:v>2.1899999999999999E-2</c:v>
                </c:pt>
                <c:pt idx="6">
                  <c:v>2.2700000000000001E-2</c:v>
                </c:pt>
              </c:numCache>
            </c:numRef>
          </c:val>
          <c:extLst>
            <c:ext xmlns:c16="http://schemas.microsoft.com/office/drawing/2014/chart" uri="{C3380CC4-5D6E-409C-BE32-E72D297353CC}">
              <c16:uniqueId val="{00000005-41A4-422A-80DD-A52B0AEDF049}"/>
            </c:ext>
          </c:extLst>
        </c:ser>
        <c:dLbls>
          <c:showLegendKey val="0"/>
          <c:showVal val="0"/>
          <c:showCatName val="0"/>
          <c:showSerName val="0"/>
          <c:showPercent val="0"/>
          <c:showBubbleSize val="0"/>
        </c:dLbls>
        <c:gapWidth val="100"/>
        <c:overlap val="-24"/>
        <c:axId val="414437048"/>
        <c:axId val="11272496"/>
      </c:barChart>
      <c:catAx>
        <c:axId val="41443704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1272496"/>
        <c:crosses val="autoZero"/>
        <c:auto val="1"/>
        <c:lblAlgn val="ctr"/>
        <c:lblOffset val="100"/>
        <c:noMultiLvlLbl val="0"/>
      </c:catAx>
      <c:valAx>
        <c:axId val="11272496"/>
        <c:scaling>
          <c:orientation val="minMax"/>
        </c:scaling>
        <c:delete val="0"/>
        <c:axPos val="l"/>
        <c:majorGridlines>
          <c:spPr>
            <a:ln w="9525" cap="flat" cmpd="sng" algn="ctr">
              <a:solidFill>
                <a:schemeClr val="lt1">
                  <a:lumMod val="95000"/>
                  <a:alpha val="1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14437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sz="2800"/>
              <a:t>Services sector share in GDP</a:t>
            </a:r>
          </a:p>
        </c:rich>
      </c:tx>
      <c:overlay val="0"/>
      <c:spPr>
        <a:noFill/>
        <a:ln>
          <a:noFill/>
        </a:ln>
        <a:effectLst/>
      </c:spPr>
      <c:txPr>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Services!$A$12</c:f>
              <c:strCache>
                <c:ptCount val="1"/>
                <c:pt idx="0">
                  <c:v>Services Sector</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Services!$B$11:$H$11</c:f>
              <c:strCache>
                <c:ptCount val="7"/>
                <c:pt idx="0">
                  <c:v>2018-19</c:v>
                </c:pt>
                <c:pt idx="1">
                  <c:v>2019-20</c:v>
                </c:pt>
                <c:pt idx="2">
                  <c:v>2020-21</c:v>
                </c:pt>
                <c:pt idx="3">
                  <c:v>2021-22</c:v>
                </c:pt>
                <c:pt idx="4">
                  <c:v>2022-23</c:v>
                </c:pt>
                <c:pt idx="5">
                  <c:v>2023-24 (R)</c:v>
                </c:pt>
                <c:pt idx="6">
                  <c:v>2024-25 (P)</c:v>
                </c:pt>
              </c:strCache>
            </c:strRef>
          </c:cat>
          <c:val>
            <c:numRef>
              <c:f>Services!$B$12:$H$12</c:f>
              <c:numCache>
                <c:formatCode>0.00%</c:formatCode>
                <c:ptCount val="7"/>
                <c:pt idx="0">
                  <c:v>0.58089999999999997</c:v>
                </c:pt>
                <c:pt idx="1">
                  <c:v>0.57940000000000003</c:v>
                </c:pt>
                <c:pt idx="2">
                  <c:v>0.57999999999999996</c:v>
                </c:pt>
                <c:pt idx="3">
                  <c:v>0.58299999999999996</c:v>
                </c:pt>
                <c:pt idx="4">
                  <c:v>0.58399999999999996</c:v>
                </c:pt>
                <c:pt idx="5">
                  <c:v>0.58260000000000001</c:v>
                </c:pt>
                <c:pt idx="6">
                  <c:v>0.58389999999999997</c:v>
                </c:pt>
              </c:numCache>
            </c:numRef>
          </c:val>
          <c:extLst>
            <c:ext xmlns:c16="http://schemas.microsoft.com/office/drawing/2014/chart" uri="{C3380CC4-5D6E-409C-BE32-E72D297353CC}">
              <c16:uniqueId val="{00000000-B0DC-4950-8209-E39FA18F2807}"/>
            </c:ext>
          </c:extLst>
        </c:ser>
        <c:ser>
          <c:idx val="1"/>
          <c:order val="1"/>
          <c:tx>
            <c:strRef>
              <c:f>Services!$A$13</c:f>
              <c:strCache>
                <c:ptCount val="1"/>
                <c:pt idx="0">
                  <c:v>Wholesale &amp; Retail Trade</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Services!$B$11:$H$11</c:f>
              <c:strCache>
                <c:ptCount val="7"/>
                <c:pt idx="0">
                  <c:v>2018-19</c:v>
                </c:pt>
                <c:pt idx="1">
                  <c:v>2019-20</c:v>
                </c:pt>
                <c:pt idx="2">
                  <c:v>2020-21</c:v>
                </c:pt>
                <c:pt idx="3">
                  <c:v>2021-22</c:v>
                </c:pt>
                <c:pt idx="4">
                  <c:v>2022-23</c:v>
                </c:pt>
                <c:pt idx="5">
                  <c:v>2023-24 (R)</c:v>
                </c:pt>
                <c:pt idx="6">
                  <c:v>2024-25 (P)</c:v>
                </c:pt>
              </c:strCache>
            </c:strRef>
          </c:cat>
          <c:val>
            <c:numRef>
              <c:f>Services!$B$13:$H$13</c:f>
              <c:numCache>
                <c:formatCode>0.00%</c:formatCode>
                <c:ptCount val="7"/>
                <c:pt idx="0">
                  <c:v>0.18129999999999999</c:v>
                </c:pt>
                <c:pt idx="1">
                  <c:v>0.1734</c:v>
                </c:pt>
                <c:pt idx="2">
                  <c:v>0.182</c:v>
                </c:pt>
                <c:pt idx="3">
                  <c:v>0.189</c:v>
                </c:pt>
                <c:pt idx="4">
                  <c:v>0.18099999999999999</c:v>
                </c:pt>
                <c:pt idx="5">
                  <c:v>0.18290000000000001</c:v>
                </c:pt>
                <c:pt idx="6">
                  <c:v>0.1784</c:v>
                </c:pt>
              </c:numCache>
            </c:numRef>
          </c:val>
          <c:extLst>
            <c:ext xmlns:c16="http://schemas.microsoft.com/office/drawing/2014/chart" uri="{C3380CC4-5D6E-409C-BE32-E72D297353CC}">
              <c16:uniqueId val="{00000001-B0DC-4950-8209-E39FA18F2807}"/>
            </c:ext>
          </c:extLst>
        </c:ser>
        <c:ser>
          <c:idx val="2"/>
          <c:order val="2"/>
          <c:tx>
            <c:strRef>
              <c:f>Services!$A$14</c:f>
              <c:strCache>
                <c:ptCount val="1"/>
                <c:pt idx="0">
                  <c:v>Transport &amp; Storage</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Services!$B$11:$H$11</c:f>
              <c:strCache>
                <c:ptCount val="7"/>
                <c:pt idx="0">
                  <c:v>2018-19</c:v>
                </c:pt>
                <c:pt idx="1">
                  <c:v>2019-20</c:v>
                </c:pt>
                <c:pt idx="2">
                  <c:v>2020-21</c:v>
                </c:pt>
                <c:pt idx="3">
                  <c:v>2021-22</c:v>
                </c:pt>
                <c:pt idx="4">
                  <c:v>2022-23</c:v>
                </c:pt>
                <c:pt idx="5">
                  <c:v>2023-24 (R)</c:v>
                </c:pt>
                <c:pt idx="6">
                  <c:v>2024-25 (P)</c:v>
                </c:pt>
              </c:strCache>
            </c:strRef>
          </c:cat>
          <c:val>
            <c:numRef>
              <c:f>Services!$B$14:$H$14</c:f>
              <c:numCache>
                <c:formatCode>0.00%</c:formatCode>
                <c:ptCount val="7"/>
                <c:pt idx="0">
                  <c:v>0.1143</c:v>
                </c:pt>
                <c:pt idx="1">
                  <c:v>0.1051</c:v>
                </c:pt>
                <c:pt idx="2">
                  <c:v>0.104</c:v>
                </c:pt>
                <c:pt idx="3">
                  <c:v>0.10199999999999999</c:v>
                </c:pt>
                <c:pt idx="4">
                  <c:v>0.107</c:v>
                </c:pt>
                <c:pt idx="5">
                  <c:v>0.1056</c:v>
                </c:pt>
                <c:pt idx="6">
                  <c:v>0.1051</c:v>
                </c:pt>
              </c:numCache>
            </c:numRef>
          </c:val>
          <c:extLst>
            <c:ext xmlns:c16="http://schemas.microsoft.com/office/drawing/2014/chart" uri="{C3380CC4-5D6E-409C-BE32-E72D297353CC}">
              <c16:uniqueId val="{00000002-B0DC-4950-8209-E39FA18F2807}"/>
            </c:ext>
          </c:extLst>
        </c:ser>
        <c:ser>
          <c:idx val="3"/>
          <c:order val="3"/>
          <c:tx>
            <c:strRef>
              <c:f>Services!$A$15</c:f>
              <c:strCache>
                <c:ptCount val="1"/>
                <c:pt idx="0">
                  <c:v>Public Administration and Social Security</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Services!$B$11:$H$11</c:f>
              <c:strCache>
                <c:ptCount val="7"/>
                <c:pt idx="0">
                  <c:v>2018-19</c:v>
                </c:pt>
                <c:pt idx="1">
                  <c:v>2019-20</c:v>
                </c:pt>
                <c:pt idx="2">
                  <c:v>2020-21</c:v>
                </c:pt>
                <c:pt idx="3">
                  <c:v>2021-22</c:v>
                </c:pt>
                <c:pt idx="4">
                  <c:v>2022-23</c:v>
                </c:pt>
                <c:pt idx="5">
                  <c:v>2023-24 (R)</c:v>
                </c:pt>
                <c:pt idx="6">
                  <c:v>2024-25 (P)</c:v>
                </c:pt>
              </c:strCache>
            </c:strRef>
          </c:cat>
          <c:val>
            <c:numRef>
              <c:f>Services!$B$15:$H$15</c:f>
              <c:numCache>
                <c:formatCode>0.00%</c:formatCode>
                <c:ptCount val="7"/>
                <c:pt idx="0">
                  <c:v>5.0900000000000001E-2</c:v>
                </c:pt>
                <c:pt idx="1">
                  <c:v>5.2900000000000003E-2</c:v>
                </c:pt>
                <c:pt idx="2">
                  <c:v>0.05</c:v>
                </c:pt>
                <c:pt idx="3">
                  <c:v>4.8000000000000001E-2</c:v>
                </c:pt>
                <c:pt idx="4">
                  <c:v>4.3999999999999997E-2</c:v>
                </c:pt>
                <c:pt idx="5">
                  <c:v>4.0300000000000002E-2</c:v>
                </c:pt>
                <c:pt idx="6">
                  <c:v>4.3200000000000002E-2</c:v>
                </c:pt>
              </c:numCache>
            </c:numRef>
          </c:val>
          <c:extLst>
            <c:ext xmlns:c16="http://schemas.microsoft.com/office/drawing/2014/chart" uri="{C3380CC4-5D6E-409C-BE32-E72D297353CC}">
              <c16:uniqueId val="{00000003-B0DC-4950-8209-E39FA18F2807}"/>
            </c:ext>
          </c:extLst>
        </c:ser>
        <c:ser>
          <c:idx val="4"/>
          <c:order val="4"/>
          <c:tx>
            <c:strRef>
              <c:f>Services!$A$16</c:f>
              <c:strCache>
                <c:ptCount val="1"/>
                <c:pt idx="0">
                  <c:v>Human Health and Social Work Activities</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Services!$B$11:$H$11</c:f>
              <c:strCache>
                <c:ptCount val="7"/>
                <c:pt idx="0">
                  <c:v>2018-19</c:v>
                </c:pt>
                <c:pt idx="1">
                  <c:v>2019-20</c:v>
                </c:pt>
                <c:pt idx="2">
                  <c:v>2020-21</c:v>
                </c:pt>
                <c:pt idx="3">
                  <c:v>2021-22</c:v>
                </c:pt>
                <c:pt idx="4">
                  <c:v>2022-23</c:v>
                </c:pt>
                <c:pt idx="5">
                  <c:v>2023-24 (R)</c:v>
                </c:pt>
                <c:pt idx="6">
                  <c:v>2024-25 (P)</c:v>
                </c:pt>
              </c:strCache>
            </c:strRef>
          </c:cat>
          <c:val>
            <c:numRef>
              <c:f>Services!$B$16:$H$16</c:f>
              <c:numCache>
                <c:formatCode>0.00%</c:formatCode>
                <c:ptCount val="7"/>
                <c:pt idx="0">
                  <c:v>1.5299999999999999E-2</c:v>
                </c:pt>
                <c:pt idx="1">
                  <c:v>1.6400000000000001E-2</c:v>
                </c:pt>
                <c:pt idx="2">
                  <c:v>1.6E-2</c:v>
                </c:pt>
                <c:pt idx="3">
                  <c:v>1.4999999999999999E-2</c:v>
                </c:pt>
                <c:pt idx="4">
                  <c:v>1.7000000000000001E-2</c:v>
                </c:pt>
                <c:pt idx="5">
                  <c:v>1.7100000000000001E-2</c:v>
                </c:pt>
                <c:pt idx="6">
                  <c:v>1.7299999999999999E-2</c:v>
                </c:pt>
              </c:numCache>
            </c:numRef>
          </c:val>
          <c:extLst>
            <c:ext xmlns:c16="http://schemas.microsoft.com/office/drawing/2014/chart" uri="{C3380CC4-5D6E-409C-BE32-E72D297353CC}">
              <c16:uniqueId val="{00000004-B0DC-4950-8209-E39FA18F2807}"/>
            </c:ext>
          </c:extLst>
        </c:ser>
        <c:ser>
          <c:idx val="5"/>
          <c:order val="5"/>
          <c:tx>
            <c:strRef>
              <c:f>Services!$A$17</c:f>
              <c:strCache>
                <c:ptCount val="1"/>
                <c:pt idx="0">
                  <c:v>Other Private Services</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Services!$B$11:$H$11</c:f>
              <c:strCache>
                <c:ptCount val="7"/>
                <c:pt idx="0">
                  <c:v>2018-19</c:v>
                </c:pt>
                <c:pt idx="1">
                  <c:v>2019-20</c:v>
                </c:pt>
                <c:pt idx="2">
                  <c:v>2020-21</c:v>
                </c:pt>
                <c:pt idx="3">
                  <c:v>2021-22</c:v>
                </c:pt>
                <c:pt idx="4">
                  <c:v>2022-23</c:v>
                </c:pt>
                <c:pt idx="5">
                  <c:v>2023-24 (R)</c:v>
                </c:pt>
                <c:pt idx="6">
                  <c:v>2024-25 (P)</c:v>
                </c:pt>
              </c:strCache>
            </c:strRef>
          </c:cat>
          <c:val>
            <c:numRef>
              <c:f>Services!$B$17:$H$17</c:f>
              <c:numCache>
                <c:formatCode>0.00%</c:formatCode>
                <c:ptCount val="7"/>
                <c:pt idx="0">
                  <c:v>8.0699999999999994E-2</c:v>
                </c:pt>
                <c:pt idx="1">
                  <c:v>8.5599999999999996E-2</c:v>
                </c:pt>
                <c:pt idx="2">
                  <c:v>8.5000000000000006E-2</c:v>
                </c:pt>
                <c:pt idx="3">
                  <c:v>8.4000000000000005E-2</c:v>
                </c:pt>
                <c:pt idx="4">
                  <c:v>8.7999999999999995E-2</c:v>
                </c:pt>
                <c:pt idx="5">
                  <c:v>8.8499999999999995E-2</c:v>
                </c:pt>
                <c:pt idx="6">
                  <c:v>8.9399999999999993E-2</c:v>
                </c:pt>
              </c:numCache>
            </c:numRef>
          </c:val>
          <c:extLst>
            <c:ext xmlns:c16="http://schemas.microsoft.com/office/drawing/2014/chart" uri="{C3380CC4-5D6E-409C-BE32-E72D297353CC}">
              <c16:uniqueId val="{00000005-B0DC-4950-8209-E39FA18F2807}"/>
            </c:ext>
          </c:extLst>
        </c:ser>
        <c:dLbls>
          <c:showLegendKey val="0"/>
          <c:showVal val="0"/>
          <c:showCatName val="0"/>
          <c:showSerName val="0"/>
          <c:showPercent val="0"/>
          <c:showBubbleSize val="0"/>
        </c:dLbls>
        <c:gapWidth val="100"/>
        <c:overlap val="-24"/>
        <c:axId val="575931120"/>
        <c:axId val="575935056"/>
      </c:barChart>
      <c:catAx>
        <c:axId val="575931120"/>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575935056"/>
        <c:crosses val="autoZero"/>
        <c:auto val="1"/>
        <c:lblAlgn val="ctr"/>
        <c:lblOffset val="100"/>
        <c:noMultiLvlLbl val="0"/>
      </c:catAx>
      <c:valAx>
        <c:axId val="575935056"/>
        <c:scaling>
          <c:orientation val="minMax"/>
        </c:scaling>
        <c:delete val="0"/>
        <c:axPos val="l"/>
        <c:majorGridlines>
          <c:spPr>
            <a:ln w="9525" cap="flat" cmpd="sng" algn="ctr">
              <a:solidFill>
                <a:schemeClr val="lt1">
                  <a:lumMod val="95000"/>
                  <a:alpha val="1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5759311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9811A6-46AA-4BB3-AEB6-CABC2CFE5572}" type="datetimeFigureOut">
              <a:rPr lang="en-GB" smtClean="0"/>
              <a:t>04/08/2025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BB07E9-B643-4632-84B0-437FE5E79230}" type="slidenum">
              <a:rPr lang="en-GB" smtClean="0"/>
              <a:t>‹#›</a:t>
            </a:fld>
            <a:endParaRPr lang="en-GB"/>
          </a:p>
        </p:txBody>
      </p:sp>
    </p:spTree>
    <p:extLst>
      <p:ext uri="{BB962C8B-B14F-4D97-AF65-F5344CB8AC3E}">
        <p14:creationId xmlns:p14="http://schemas.microsoft.com/office/powerpoint/2010/main" val="2094774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t>Pre-War, Post War; 21</a:t>
            </a:r>
            <a:r>
              <a:rPr lang="en-US" baseline="30000"/>
              <a:t>st</a:t>
            </a:r>
            <a:r>
              <a:rPr lang="en-US"/>
              <a:t> CenturyReference: https://en.wikipedia.org/wiki/Three-sector_theory#/media/File:The_distribution_of_the_workforce_among_the_three_sectors.png </a:t>
            </a:r>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2A590C3-8DA0-4FF0-B405-6585E89953BB}" type="slidenum">
              <a:rPr lang="en-US"/>
              <a:pPr fontAlgn="base">
                <a:spcBef>
                  <a:spcPct val="0"/>
                </a:spcBef>
                <a:spcAft>
                  <a:spcPct val="0"/>
                </a:spcAft>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707C2A58-B6AB-7AE3-27B4-A97EB17E7C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816FEFD0-BB00-5FF8-1584-3367886A01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Reference:https://upload.wikimedia.org/wikipedia/commons/thumb/a/af/Clark%27s_sector_model.svg/511px-Clark%27s_sector_model.svg.png </a:t>
            </a:r>
          </a:p>
        </p:txBody>
      </p:sp>
      <p:sp>
        <p:nvSpPr>
          <p:cNvPr id="6148" name="Slide Number Placeholder 3">
            <a:extLst>
              <a:ext uri="{FF2B5EF4-FFF2-40B4-BE49-F238E27FC236}">
                <a16:creationId xmlns:a16="http://schemas.microsoft.com/office/drawing/2014/main" id="{7AB40D14-746A-D242-15DA-30E3F716F91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482A0ED-4F1E-4C9B-AE8E-7253DC8B6BB8}" type="slidenum">
              <a:rPr lang="en-US" altLang="en-US" smtClean="0"/>
              <a:pPr>
                <a:spcBef>
                  <a:spcPct val="0"/>
                </a:spcBef>
              </a:pPr>
              <a:t>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413AB-B426-0AB1-EDD6-193876CC63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27D83BD-91E2-C883-5720-7BE2FDAEE1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8FFAD1B-0536-1A01-8910-DA6899AEDE59}"/>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5" name="Footer Placeholder 4">
            <a:extLst>
              <a:ext uri="{FF2B5EF4-FFF2-40B4-BE49-F238E27FC236}">
                <a16:creationId xmlns:a16="http://schemas.microsoft.com/office/drawing/2014/main" id="{82360835-9F78-EE9B-9213-132EB69752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DE4E9B-A2BA-7BFD-57D5-1A6F6C29EB35}"/>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330324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6359A-6BB3-E6B3-2BC1-2A261B70FA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0DCF48-A59B-C46C-CA6D-8BE10A138B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B91567-753D-851B-D5B9-DF87473A9372}"/>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5" name="Footer Placeholder 4">
            <a:extLst>
              <a:ext uri="{FF2B5EF4-FFF2-40B4-BE49-F238E27FC236}">
                <a16:creationId xmlns:a16="http://schemas.microsoft.com/office/drawing/2014/main" id="{FCF0B034-A5B0-2F42-61B9-43B199E42B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8DE519-079D-9965-1551-41A4602A764A}"/>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3073565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A136A2-E5DA-38B7-9AF8-87855D074F8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A44DD86-03C9-A525-732D-1197054C40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2C12DA-73AA-A09B-BEB7-C5DA2FBA2FCE}"/>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5" name="Footer Placeholder 4">
            <a:extLst>
              <a:ext uri="{FF2B5EF4-FFF2-40B4-BE49-F238E27FC236}">
                <a16:creationId xmlns:a16="http://schemas.microsoft.com/office/drawing/2014/main" id="{7DD4F4EF-56D5-400A-C878-DD17F0167D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F8CAF3-80F9-7962-758E-C02C62275D5E}"/>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1484736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24DD7-504B-5B9F-B7D0-FF893DED9F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D35C1B5-79C8-BF27-4DE0-13EA7B9E38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4DC520-5D59-C938-CFAE-9681F4101A4D}"/>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5" name="Footer Placeholder 4">
            <a:extLst>
              <a:ext uri="{FF2B5EF4-FFF2-40B4-BE49-F238E27FC236}">
                <a16:creationId xmlns:a16="http://schemas.microsoft.com/office/drawing/2014/main" id="{782AA18B-88C4-F899-7CFA-F35B9F93B5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FABDB8-90D9-EE5C-45B6-F3A732000E15}"/>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103378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D96AB-E6B6-4A77-8C7E-E0CC196B12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0953242-0445-1DDB-15F6-029E701F21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9BBFA0-1A2B-CC73-5A95-7CCD5DE6B81A}"/>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5" name="Footer Placeholder 4">
            <a:extLst>
              <a:ext uri="{FF2B5EF4-FFF2-40B4-BE49-F238E27FC236}">
                <a16:creationId xmlns:a16="http://schemas.microsoft.com/office/drawing/2014/main" id="{A62FE28C-BC07-B0CB-DCEF-7C24EE5D5C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10A003-66D2-6082-E4E2-C2E1AB1821D8}"/>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360098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9660F-3370-0160-C65B-E6414FAFE7F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CD8FD9-5101-9F20-CEB3-85F7A2095A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41814AA-6B48-36FD-3B82-978730B19D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D400E5A-BC77-461C-5045-1627B20E9C7F}"/>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6" name="Footer Placeholder 5">
            <a:extLst>
              <a:ext uri="{FF2B5EF4-FFF2-40B4-BE49-F238E27FC236}">
                <a16:creationId xmlns:a16="http://schemas.microsoft.com/office/drawing/2014/main" id="{D470FB62-D9F0-5DCA-6EC8-6229AF9554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5F5DC9-EB33-ECEE-0250-2625E2E21E9B}"/>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3397600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AF2C7-2E47-11C7-5A00-2504CC9B51C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758A433-8455-5F30-D0F6-F886F2E455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8FCA44-2456-9A69-1D4C-059C271B0D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7D99E9A-F503-39D6-8AFE-AD20A5E831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6F7A14-7A79-CFF9-94EB-4B1BDF743C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6A7FC6-651E-F65A-5AC0-955A11FB3064}"/>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8" name="Footer Placeholder 7">
            <a:extLst>
              <a:ext uri="{FF2B5EF4-FFF2-40B4-BE49-F238E27FC236}">
                <a16:creationId xmlns:a16="http://schemas.microsoft.com/office/drawing/2014/main" id="{C880C4DC-D435-EE21-41A3-6637C41F03C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2581D7E-888B-27C6-3B25-0221F7981414}"/>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3415517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5ABC8-4D0D-C35B-BBB8-F22E38E0192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44BAEFA-B52B-C31F-6360-6E301DCF6DC3}"/>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4" name="Footer Placeholder 3">
            <a:extLst>
              <a:ext uri="{FF2B5EF4-FFF2-40B4-BE49-F238E27FC236}">
                <a16:creationId xmlns:a16="http://schemas.microsoft.com/office/drawing/2014/main" id="{46A37597-7E9E-6F18-7C03-817430F4719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6712200-D4DC-4223-1B20-20BD8F5FE11B}"/>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2070537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4C12FA-5CC1-D916-9623-0AA2AA5FDF47}"/>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3" name="Footer Placeholder 2">
            <a:extLst>
              <a:ext uri="{FF2B5EF4-FFF2-40B4-BE49-F238E27FC236}">
                <a16:creationId xmlns:a16="http://schemas.microsoft.com/office/drawing/2014/main" id="{274F96F1-8315-0A8B-3D81-ECA258CAE55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18CDC22-433A-3F8E-1A2C-17B941D2B6DE}"/>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2853719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88D23-EFD9-24C7-7378-DE2918AE7F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449476-8CF6-55B1-920E-C8B7B19B3A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DB8DE06-DE7B-60E7-16AE-05F0052F10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0E306F-408F-6D2E-4DDE-9F335DFB2330}"/>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6" name="Footer Placeholder 5">
            <a:extLst>
              <a:ext uri="{FF2B5EF4-FFF2-40B4-BE49-F238E27FC236}">
                <a16:creationId xmlns:a16="http://schemas.microsoft.com/office/drawing/2014/main" id="{933A8B2D-BA85-6C0A-6556-1223A925A6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971C75C-FCF4-B104-F498-1FABEC146A33}"/>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445342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7D121-F9E2-495E-115A-8691E53E55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2B3271E-0C2F-5479-A404-816B6A3956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53FAD0F-6692-8DFC-EAB7-50FE24D602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74F1EF-0619-9FE2-408A-4A12945E5E66}"/>
              </a:ext>
            </a:extLst>
          </p:cNvPr>
          <p:cNvSpPr>
            <a:spLocks noGrp="1"/>
          </p:cNvSpPr>
          <p:nvPr>
            <p:ph type="dt" sz="half" idx="10"/>
          </p:nvPr>
        </p:nvSpPr>
        <p:spPr/>
        <p:txBody>
          <a:bodyPr/>
          <a:lstStyle/>
          <a:p>
            <a:fld id="{35814705-7197-4EB4-8B5B-51E15D40E00F}" type="datetimeFigureOut">
              <a:rPr lang="en-GB" smtClean="0"/>
              <a:t>04/08/2025</a:t>
            </a:fld>
            <a:endParaRPr lang="en-GB"/>
          </a:p>
        </p:txBody>
      </p:sp>
      <p:sp>
        <p:nvSpPr>
          <p:cNvPr id="6" name="Footer Placeholder 5">
            <a:extLst>
              <a:ext uri="{FF2B5EF4-FFF2-40B4-BE49-F238E27FC236}">
                <a16:creationId xmlns:a16="http://schemas.microsoft.com/office/drawing/2014/main" id="{4B9A6767-090F-902E-A7B6-6FDBFB4534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9F7B60-F9B3-A7F9-0F21-53C881B080B3}"/>
              </a:ext>
            </a:extLst>
          </p:cNvPr>
          <p:cNvSpPr>
            <a:spLocks noGrp="1"/>
          </p:cNvSpPr>
          <p:nvPr>
            <p:ph type="sldNum" sz="quarter" idx="12"/>
          </p:nvPr>
        </p:nvSpPr>
        <p:spPr/>
        <p:txBody>
          <a:bodyPr/>
          <a:lstStyle/>
          <a:p>
            <a:fld id="{2E3361FB-BB29-492E-969D-9A17ECFDCD9E}" type="slidenum">
              <a:rPr lang="en-GB" smtClean="0"/>
              <a:t>‹#›</a:t>
            </a:fld>
            <a:endParaRPr lang="en-GB"/>
          </a:p>
        </p:txBody>
      </p:sp>
    </p:spTree>
    <p:extLst>
      <p:ext uri="{BB962C8B-B14F-4D97-AF65-F5344CB8AC3E}">
        <p14:creationId xmlns:p14="http://schemas.microsoft.com/office/powerpoint/2010/main" val="2833341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BE497F-649B-F05A-BBB2-95B12DB426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8087023-D285-4E25-5F8B-961708FF1F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09D872-9F61-97C2-C6E4-9D52F7E61E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14705-7197-4EB4-8B5B-51E15D40E00F}" type="datetimeFigureOut">
              <a:rPr lang="en-GB" smtClean="0"/>
              <a:t>04/08/2025</a:t>
            </a:fld>
            <a:endParaRPr lang="en-GB"/>
          </a:p>
        </p:txBody>
      </p:sp>
      <p:sp>
        <p:nvSpPr>
          <p:cNvPr id="5" name="Footer Placeholder 4">
            <a:extLst>
              <a:ext uri="{FF2B5EF4-FFF2-40B4-BE49-F238E27FC236}">
                <a16:creationId xmlns:a16="http://schemas.microsoft.com/office/drawing/2014/main" id="{4E401751-F6F8-4A51-FB64-0FC72B3A66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60A81B7-4149-C064-36E2-BD1FF24813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3361FB-BB29-492E-969D-9A17ECFDCD9E}" type="slidenum">
              <a:rPr lang="en-GB" smtClean="0"/>
              <a:t>‹#›</a:t>
            </a:fld>
            <a:endParaRPr lang="en-GB"/>
          </a:p>
        </p:txBody>
      </p:sp>
    </p:spTree>
    <p:extLst>
      <p:ext uri="{BB962C8B-B14F-4D97-AF65-F5344CB8AC3E}">
        <p14:creationId xmlns:p14="http://schemas.microsoft.com/office/powerpoint/2010/main" val="40624920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875E3-6167-1777-A2B5-8EA36DC98336}"/>
              </a:ext>
            </a:extLst>
          </p:cNvPr>
          <p:cNvSpPr>
            <a:spLocks noGrp="1"/>
          </p:cNvSpPr>
          <p:nvPr>
            <p:ph type="ctrTitle"/>
          </p:nvPr>
        </p:nvSpPr>
        <p:spPr>
          <a:xfrm>
            <a:off x="1524000" y="834887"/>
            <a:ext cx="9144000" cy="1736035"/>
          </a:xfrm>
        </p:spPr>
        <p:txBody>
          <a:bodyPr>
            <a:normAutofit/>
          </a:bodyPr>
          <a:lstStyle/>
          <a:p>
            <a:r>
              <a:rPr lang="en-US" sz="4400" b="1" dirty="0"/>
              <a:t>Services Sector Development</a:t>
            </a:r>
            <a:br>
              <a:rPr lang="en-US" sz="4400" b="1" dirty="0"/>
            </a:br>
            <a:endParaRPr lang="en-US" sz="4400" b="1" dirty="0"/>
          </a:p>
        </p:txBody>
      </p:sp>
      <p:sp>
        <p:nvSpPr>
          <p:cNvPr id="3" name="Subtitle 2">
            <a:extLst>
              <a:ext uri="{FF2B5EF4-FFF2-40B4-BE49-F238E27FC236}">
                <a16:creationId xmlns:a16="http://schemas.microsoft.com/office/drawing/2014/main" id="{0311B128-2451-C9C0-D99D-7E1C5CCD3B95}"/>
              </a:ext>
            </a:extLst>
          </p:cNvPr>
          <p:cNvSpPr>
            <a:spLocks noGrp="1"/>
          </p:cNvSpPr>
          <p:nvPr>
            <p:ph type="subTitle" idx="1"/>
          </p:nvPr>
        </p:nvSpPr>
        <p:spPr>
          <a:xfrm>
            <a:off x="1007165" y="2464903"/>
            <a:ext cx="10402957" cy="3558209"/>
          </a:xfrm>
        </p:spPr>
        <p:txBody>
          <a:bodyPr>
            <a:noAutofit/>
          </a:bodyPr>
          <a:lstStyle/>
          <a:p>
            <a:r>
              <a:rPr lang="en-US" sz="3200" b="1" dirty="0"/>
              <a:t>Dr. Safdar A. Sohail</a:t>
            </a:r>
          </a:p>
          <a:p>
            <a:r>
              <a:rPr lang="en-US" sz="3200" b="1" dirty="0"/>
              <a:t>Executive Director, Social Policy Resource Centre, Islamabad</a:t>
            </a:r>
          </a:p>
          <a:p>
            <a:r>
              <a:rPr lang="en-US" sz="3200" b="1" dirty="0"/>
              <a:t>[Former Special Secretary Cabinet, govt. of Pakistan, Islamabad &amp; Dean, National School of Public Policy, Lahore </a:t>
            </a:r>
          </a:p>
          <a:p>
            <a:r>
              <a:rPr lang="en-US" sz="3200" b="1" dirty="0"/>
              <a:t>NIPA Peshawar; 04.08.2025</a:t>
            </a:r>
          </a:p>
        </p:txBody>
      </p:sp>
    </p:spTree>
    <p:extLst>
      <p:ext uri="{BB962C8B-B14F-4D97-AF65-F5344CB8AC3E}">
        <p14:creationId xmlns:p14="http://schemas.microsoft.com/office/powerpoint/2010/main" val="3810956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graphicFrame>
        <p:nvGraphicFramePr>
          <p:cNvPr id="4" name="Chart 3"/>
          <p:cNvGraphicFramePr>
            <a:graphicFrameLocks/>
          </p:cNvGraphicFramePr>
          <p:nvPr/>
        </p:nvGraphicFramePr>
        <p:xfrm>
          <a:off x="838200" y="490194"/>
          <a:ext cx="10515600" cy="56867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41563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graphicFrame>
        <p:nvGraphicFramePr>
          <p:cNvPr id="4" name="Chart 3"/>
          <p:cNvGraphicFramePr>
            <a:graphicFrameLocks/>
          </p:cNvGraphicFramePr>
          <p:nvPr/>
        </p:nvGraphicFramePr>
        <p:xfrm>
          <a:off x="659876" y="365125"/>
          <a:ext cx="10693924" cy="58118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99780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92A1E-8A16-41CB-963C-68F1B01AE06A}"/>
              </a:ext>
            </a:extLst>
          </p:cNvPr>
          <p:cNvSpPr>
            <a:spLocks noGrp="1"/>
          </p:cNvSpPr>
          <p:nvPr>
            <p:ph type="title"/>
          </p:nvPr>
        </p:nvSpPr>
        <p:spPr/>
        <p:txBody>
          <a:bodyPr>
            <a:noAutofit/>
          </a:bodyPr>
          <a:lstStyle/>
          <a:p>
            <a:pPr algn="ctr"/>
            <a:r>
              <a:rPr lang="en-US" b="1" i="0" u="none" strike="noStrike" baseline="0" dirty="0"/>
              <a:t>Drivers of the increasing services sector contribution in Pakistan: Traditional</a:t>
            </a:r>
            <a:endParaRPr lang="en-US" b="1" dirty="0"/>
          </a:p>
        </p:txBody>
      </p:sp>
      <p:sp>
        <p:nvSpPr>
          <p:cNvPr id="3" name="Content Placeholder 2">
            <a:extLst>
              <a:ext uri="{FF2B5EF4-FFF2-40B4-BE49-F238E27FC236}">
                <a16:creationId xmlns:a16="http://schemas.microsoft.com/office/drawing/2014/main" id="{FA5C6CB3-3196-42F0-9DD8-AF007F8B0BF4}"/>
              </a:ext>
            </a:extLst>
          </p:cNvPr>
          <p:cNvSpPr>
            <a:spLocks noGrp="1"/>
          </p:cNvSpPr>
          <p:nvPr>
            <p:ph idx="1"/>
          </p:nvPr>
        </p:nvSpPr>
        <p:spPr>
          <a:xfrm>
            <a:off x="989012" y="2133600"/>
            <a:ext cx="10515600" cy="4585252"/>
          </a:xfrm>
        </p:spPr>
        <p:txBody>
          <a:bodyPr>
            <a:normAutofit/>
          </a:bodyPr>
          <a:lstStyle/>
          <a:p>
            <a:pPr marL="514350" indent="-514350" algn="just">
              <a:buFont typeface="+mj-lt"/>
              <a:buAutoNum type="arabicPeriod"/>
            </a:pPr>
            <a:r>
              <a:rPr lang="en-US" sz="2800" b="1" dirty="0">
                <a:solidFill>
                  <a:schemeClr val="tx1"/>
                </a:solidFill>
              </a:rPr>
              <a:t>Expansion of logistics, connectivity</a:t>
            </a:r>
            <a:r>
              <a:rPr lang="en-US" sz="2800" b="1" i="0" u="none" strike="noStrike" baseline="0" dirty="0">
                <a:solidFill>
                  <a:schemeClr val="tx1"/>
                </a:solidFill>
              </a:rPr>
              <a:t>, business, financial and network services</a:t>
            </a:r>
          </a:p>
          <a:p>
            <a:pPr marL="514350" indent="-514350" algn="just">
              <a:buFont typeface="+mj-lt"/>
              <a:buAutoNum type="arabicPeriod"/>
            </a:pPr>
            <a:r>
              <a:rPr lang="en-US" sz="2800" b="1" dirty="0">
                <a:solidFill>
                  <a:schemeClr val="tx1"/>
                </a:solidFill>
              </a:rPr>
              <a:t>P</a:t>
            </a:r>
            <a:r>
              <a:rPr lang="en-US" sz="2800" b="1" i="0" u="none" strike="noStrike" baseline="0" dirty="0">
                <a:solidFill>
                  <a:schemeClr val="tx1"/>
                </a:solidFill>
              </a:rPr>
              <a:t>rivate consumption/remittances</a:t>
            </a:r>
          </a:p>
          <a:p>
            <a:pPr marL="514350" indent="-514350" algn="just">
              <a:buFont typeface="+mj-lt"/>
              <a:buAutoNum type="arabicPeriod"/>
            </a:pPr>
            <a:r>
              <a:rPr lang="en-US" sz="2800" b="1" dirty="0">
                <a:solidFill>
                  <a:schemeClr val="tx1"/>
                </a:solidFill>
              </a:rPr>
              <a:t>G</a:t>
            </a:r>
            <a:r>
              <a:rPr lang="en-US" sz="2800" b="1" i="0" u="none" strike="noStrike" baseline="0" dirty="0">
                <a:solidFill>
                  <a:schemeClr val="tx1"/>
                </a:solidFill>
              </a:rPr>
              <a:t>overnment expenditure’s effect on social and infrastructure development</a:t>
            </a:r>
          </a:p>
          <a:p>
            <a:pPr marL="514350" indent="-514350" algn="just">
              <a:buFont typeface="+mj-lt"/>
              <a:buAutoNum type="arabicPeriod"/>
            </a:pPr>
            <a:r>
              <a:rPr lang="en-US" sz="2800" b="1" dirty="0">
                <a:solidFill>
                  <a:schemeClr val="tx1"/>
                </a:solidFill>
              </a:rPr>
              <a:t>U</a:t>
            </a:r>
            <a:r>
              <a:rPr lang="en-US" sz="2800" b="1" i="0" u="none" strike="noStrike" baseline="0" dirty="0">
                <a:solidFill>
                  <a:schemeClr val="tx1"/>
                </a:solidFill>
              </a:rPr>
              <a:t>rbanization &amp; population growth</a:t>
            </a:r>
          </a:p>
          <a:p>
            <a:pPr marL="514350" indent="-514350" algn="just">
              <a:buFont typeface="+mj-lt"/>
              <a:buAutoNum type="arabicPeriod"/>
            </a:pPr>
            <a:r>
              <a:rPr lang="en-US" sz="2800" b="1" i="0" u="none" strike="noStrike" baseline="0" dirty="0">
                <a:solidFill>
                  <a:schemeClr val="tx1"/>
                </a:solidFill>
              </a:rPr>
              <a:t>Foreign direct investment</a:t>
            </a:r>
          </a:p>
          <a:p>
            <a:pPr marL="514350" indent="-514350" algn="just">
              <a:buFont typeface="+mj-lt"/>
              <a:buAutoNum type="arabicPeriod"/>
            </a:pPr>
            <a:r>
              <a:rPr lang="en-US" sz="2800" b="1" dirty="0">
                <a:solidFill>
                  <a:schemeClr val="tx1"/>
                </a:solidFill>
              </a:rPr>
              <a:t>Self-e</a:t>
            </a:r>
            <a:r>
              <a:rPr lang="en-US" sz="2800" b="1" i="0" u="none" strike="noStrike" baseline="0" dirty="0">
                <a:solidFill>
                  <a:schemeClr val="tx1"/>
                </a:solidFill>
              </a:rPr>
              <a:t>mployment in services</a:t>
            </a:r>
          </a:p>
          <a:p>
            <a:pPr marL="514350" indent="-514350" algn="just">
              <a:buFont typeface="+mj-lt"/>
              <a:buAutoNum type="arabicPeriod"/>
            </a:pPr>
            <a:r>
              <a:rPr lang="en-US" sz="2800" b="1" i="0" u="none" strike="noStrike" baseline="0" dirty="0">
                <a:solidFill>
                  <a:schemeClr val="tx1"/>
                </a:solidFill>
              </a:rPr>
              <a:t>Trade in services</a:t>
            </a:r>
            <a:endParaRPr lang="en-US" sz="2800" b="1" dirty="0">
              <a:solidFill>
                <a:schemeClr val="tx1"/>
              </a:solidFill>
            </a:endParaRPr>
          </a:p>
        </p:txBody>
      </p:sp>
    </p:spTree>
    <p:extLst>
      <p:ext uri="{BB962C8B-B14F-4D97-AF65-F5344CB8AC3E}">
        <p14:creationId xmlns:p14="http://schemas.microsoft.com/office/powerpoint/2010/main" val="2425158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D546F-A452-6B3F-9A13-4A818A563B9C}"/>
              </a:ext>
            </a:extLst>
          </p:cNvPr>
          <p:cNvSpPr>
            <a:spLocks noGrp="1"/>
          </p:cNvSpPr>
          <p:nvPr>
            <p:ph type="title"/>
          </p:nvPr>
        </p:nvSpPr>
        <p:spPr/>
        <p:txBody>
          <a:bodyPr/>
          <a:lstStyle/>
          <a:p>
            <a:r>
              <a:rPr lang="en-US" b="1" i="0" u="none" strike="noStrike" baseline="0" dirty="0"/>
              <a:t>Drivers of service sectors</a:t>
            </a:r>
            <a:br>
              <a:rPr lang="en-US" b="1" i="0" u="none" strike="noStrike" baseline="0" dirty="0"/>
            </a:br>
            <a:r>
              <a:rPr lang="en-US" b="1" i="0" u="none" strike="noStrike" baseline="0" dirty="0"/>
              <a:t>contribution in Pakistan: Non-Traditional</a:t>
            </a:r>
            <a:endParaRPr lang="en-GB" dirty="0"/>
          </a:p>
        </p:txBody>
      </p:sp>
      <p:sp>
        <p:nvSpPr>
          <p:cNvPr id="3" name="Content Placeholder 2">
            <a:extLst>
              <a:ext uri="{FF2B5EF4-FFF2-40B4-BE49-F238E27FC236}">
                <a16:creationId xmlns:a16="http://schemas.microsoft.com/office/drawing/2014/main" id="{CA8CD813-D7CA-34AD-1D02-DEFF9E93CE9F}"/>
              </a:ext>
            </a:extLst>
          </p:cNvPr>
          <p:cNvSpPr>
            <a:spLocks noGrp="1"/>
          </p:cNvSpPr>
          <p:nvPr>
            <p:ph idx="1"/>
          </p:nvPr>
        </p:nvSpPr>
        <p:spPr/>
        <p:txBody>
          <a:bodyPr/>
          <a:lstStyle/>
          <a:p>
            <a:r>
              <a:rPr lang="en-US" sz="3200" dirty="0"/>
              <a:t>Privatization, financialization of basic public services and utilities</a:t>
            </a:r>
          </a:p>
          <a:p>
            <a:r>
              <a:rPr lang="en-US" sz="3200" dirty="0"/>
              <a:t>Digital Transformation</a:t>
            </a:r>
          </a:p>
          <a:p>
            <a:r>
              <a:rPr lang="en-US" sz="3200" dirty="0"/>
              <a:t>Global Integration of some sectors</a:t>
            </a:r>
          </a:p>
          <a:p>
            <a:r>
              <a:rPr lang="en-US" sz="3200" dirty="0"/>
              <a:t>Global Service Systems and differential integration </a:t>
            </a:r>
          </a:p>
          <a:p>
            <a:r>
              <a:rPr lang="en-US" sz="3200" dirty="0"/>
              <a:t>Wealth and social media driven consumption as a mega trend in Pakistani society</a:t>
            </a:r>
          </a:p>
          <a:p>
            <a:endParaRPr lang="en-US" sz="3200" dirty="0"/>
          </a:p>
          <a:p>
            <a:pPr marL="0" indent="0">
              <a:buNone/>
            </a:pPr>
            <a:endParaRPr lang="en-US" dirty="0"/>
          </a:p>
        </p:txBody>
      </p:sp>
    </p:spTree>
    <p:extLst>
      <p:ext uri="{BB962C8B-B14F-4D97-AF65-F5344CB8AC3E}">
        <p14:creationId xmlns:p14="http://schemas.microsoft.com/office/powerpoint/2010/main" val="646359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FF21-4955-A98A-CBE8-6A62E3A36E00}"/>
              </a:ext>
            </a:extLst>
          </p:cNvPr>
          <p:cNvSpPr>
            <a:spLocks noGrp="1"/>
          </p:cNvSpPr>
          <p:nvPr>
            <p:ph type="title"/>
          </p:nvPr>
        </p:nvSpPr>
        <p:spPr/>
        <p:txBody>
          <a:bodyPr/>
          <a:lstStyle/>
          <a:p>
            <a:r>
              <a:rPr lang="en-US" dirty="0"/>
              <a:t>Policy Challenges</a:t>
            </a:r>
            <a:endParaRPr lang="en-GB" dirty="0"/>
          </a:p>
        </p:txBody>
      </p:sp>
      <p:sp>
        <p:nvSpPr>
          <p:cNvPr id="3" name="Content Placeholder 2">
            <a:extLst>
              <a:ext uri="{FF2B5EF4-FFF2-40B4-BE49-F238E27FC236}">
                <a16:creationId xmlns:a16="http://schemas.microsoft.com/office/drawing/2014/main" id="{5F83698F-7EBF-4A4F-F16C-5BC118945842}"/>
              </a:ext>
            </a:extLst>
          </p:cNvPr>
          <p:cNvSpPr>
            <a:spLocks noGrp="1"/>
          </p:cNvSpPr>
          <p:nvPr>
            <p:ph idx="1"/>
          </p:nvPr>
        </p:nvSpPr>
        <p:spPr/>
        <p:txBody>
          <a:bodyPr>
            <a:normAutofit lnSpcReduction="10000"/>
          </a:bodyPr>
          <a:lstStyle/>
          <a:p>
            <a:r>
              <a:rPr lang="en-US" dirty="0"/>
              <a:t>Managing </a:t>
            </a:r>
            <a:r>
              <a:rPr lang="en-US" dirty="0">
                <a:solidFill>
                  <a:srgbClr val="FF0000"/>
                </a:solidFill>
              </a:rPr>
              <a:t>[correctly]</a:t>
            </a:r>
            <a:r>
              <a:rPr lang="en-US" dirty="0"/>
              <a:t> the liberalization of Services as a part of Market Deregulation after Trade Liberalization</a:t>
            </a:r>
          </a:p>
          <a:p>
            <a:r>
              <a:rPr lang="en-US" dirty="0"/>
              <a:t>Co-creation of Value in an emerging consumption system marked by ‘service dominant logic’ resulting in induced markets</a:t>
            </a:r>
          </a:p>
          <a:p>
            <a:r>
              <a:rPr lang="en-US" dirty="0"/>
              <a:t>Globalization of Services-heavy consumption systems becoming a major source of Value loss to foreign brands</a:t>
            </a:r>
          </a:p>
          <a:p>
            <a:r>
              <a:rPr lang="en-US" dirty="0"/>
              <a:t>Services as vectors of financialization and dollarization of life and society in developing countries [Market Civilization]</a:t>
            </a:r>
          </a:p>
          <a:p>
            <a:r>
              <a:rPr lang="en-US" dirty="0"/>
              <a:t>Domination in the global supply of services as a major contestation impacting the economic and cultural sovereignty of Global South</a:t>
            </a:r>
            <a:endParaRPr lang="en-GB" dirty="0"/>
          </a:p>
        </p:txBody>
      </p:sp>
    </p:spTree>
    <p:extLst>
      <p:ext uri="{BB962C8B-B14F-4D97-AF65-F5344CB8AC3E}">
        <p14:creationId xmlns:p14="http://schemas.microsoft.com/office/powerpoint/2010/main" val="4289886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2A589-C0AA-51EB-2E22-AB37C1A639DB}"/>
              </a:ext>
            </a:extLst>
          </p:cNvPr>
          <p:cNvSpPr>
            <a:spLocks noGrp="1"/>
          </p:cNvSpPr>
          <p:nvPr>
            <p:ph type="title"/>
          </p:nvPr>
        </p:nvSpPr>
        <p:spPr/>
        <p:txBody>
          <a:bodyPr>
            <a:normAutofit fontScale="90000"/>
          </a:bodyPr>
          <a:lstStyle/>
          <a:p>
            <a:r>
              <a:rPr lang="en-US" dirty="0"/>
              <a:t>Future Challenge: Unresolved tension between Accumulation Regime and Regulation Regime</a:t>
            </a:r>
            <a:endParaRPr lang="en-GB" dirty="0"/>
          </a:p>
        </p:txBody>
      </p:sp>
      <p:sp>
        <p:nvSpPr>
          <p:cNvPr id="3" name="Content Placeholder 2">
            <a:extLst>
              <a:ext uri="{FF2B5EF4-FFF2-40B4-BE49-F238E27FC236}">
                <a16:creationId xmlns:a16="http://schemas.microsoft.com/office/drawing/2014/main" id="{1F4FB28A-075B-82DB-A958-2798BB0B6B51}"/>
              </a:ext>
            </a:extLst>
          </p:cNvPr>
          <p:cNvSpPr>
            <a:spLocks noGrp="1"/>
          </p:cNvSpPr>
          <p:nvPr>
            <p:ph idx="1"/>
          </p:nvPr>
        </p:nvSpPr>
        <p:spPr/>
        <p:txBody>
          <a:bodyPr>
            <a:normAutofit fontScale="92500" lnSpcReduction="10000"/>
          </a:bodyPr>
          <a:lstStyle/>
          <a:p>
            <a:pPr algn="just"/>
            <a:r>
              <a:rPr lang="en-US" b="1" dirty="0">
                <a:latin typeface="+mj-lt"/>
              </a:rPr>
              <a:t>A weak Social Market Economy was transformed into Hyper-capitalism Economy from late 1990s</a:t>
            </a:r>
          </a:p>
          <a:p>
            <a:pPr algn="just"/>
            <a:r>
              <a:rPr lang="en-US" b="1" dirty="0">
                <a:latin typeface="+mj-lt"/>
              </a:rPr>
              <a:t>‘Regulatory State’ disconnected the developmental state from Social Market Economy.</a:t>
            </a:r>
          </a:p>
          <a:p>
            <a:pPr algn="just"/>
            <a:r>
              <a:rPr lang="en-US" b="1" dirty="0">
                <a:latin typeface="+mj-lt"/>
              </a:rPr>
              <a:t>The speed of controlling developmental state’s development and facilitation resources increased with the primacy accorded to private sector </a:t>
            </a:r>
          </a:p>
          <a:p>
            <a:pPr algn="just"/>
            <a:r>
              <a:rPr lang="en-US" b="1" dirty="0">
                <a:latin typeface="+mj-lt"/>
              </a:rPr>
              <a:t>As the regulatory regimes do not produce results in the presence of weak institutions afflicted with </a:t>
            </a:r>
            <a:r>
              <a:rPr lang="en-US" b="1" dirty="0">
                <a:highlight>
                  <a:srgbClr val="FFFF00"/>
                </a:highlight>
                <a:latin typeface="+mj-lt"/>
              </a:rPr>
              <a:t>weak </a:t>
            </a:r>
            <a:r>
              <a:rPr lang="en-GB" b="1" dirty="0">
                <a:solidFill>
                  <a:srgbClr val="121212"/>
                </a:solidFill>
                <a:effectLst/>
                <a:highlight>
                  <a:srgbClr val="FFFF00"/>
                </a:highlight>
                <a:latin typeface="+mj-lt"/>
                <a:ea typeface="Calibri" panose="020F0502020204030204" pitchFamily="34" charset="0"/>
                <a:cs typeface="Arial" panose="020B0604020202020204" pitchFamily="34" charset="0"/>
              </a:rPr>
              <a:t>regulatory capacity</a:t>
            </a:r>
            <a:r>
              <a:rPr lang="en-GB" b="1" dirty="0">
                <a:solidFill>
                  <a:srgbClr val="121212"/>
                </a:solidFill>
                <a:effectLst/>
                <a:highlight>
                  <a:srgbClr val="FEF9F5"/>
                </a:highlight>
                <a:latin typeface="+mj-lt"/>
                <a:ea typeface="Calibri" panose="020F0502020204030204" pitchFamily="34" charset="0"/>
                <a:cs typeface="Arial" panose="020B0604020202020204" pitchFamily="34" charset="0"/>
              </a:rPr>
              <a:t>, </a:t>
            </a:r>
            <a:r>
              <a:rPr lang="en-GB" b="1" dirty="0">
                <a:solidFill>
                  <a:srgbClr val="121212"/>
                </a:solidFill>
                <a:effectLst/>
                <a:highlight>
                  <a:srgbClr val="00FF00"/>
                </a:highlight>
                <a:latin typeface="+mj-lt"/>
                <a:ea typeface="Calibri" panose="020F0502020204030204" pitchFamily="34" charset="0"/>
                <a:cs typeface="Arial" panose="020B0604020202020204" pitchFamily="34" charset="0"/>
              </a:rPr>
              <a:t>limited commitment</a:t>
            </a:r>
            <a:r>
              <a:rPr lang="en-GB" b="1" dirty="0">
                <a:solidFill>
                  <a:srgbClr val="121212"/>
                </a:solidFill>
                <a:effectLst/>
                <a:highlight>
                  <a:srgbClr val="FEF9F5"/>
                </a:highlight>
                <a:latin typeface="+mj-lt"/>
                <a:ea typeface="Calibri" panose="020F0502020204030204" pitchFamily="34" charset="0"/>
                <a:cs typeface="Arial" panose="020B0604020202020204" pitchFamily="34" charset="0"/>
              </a:rPr>
              <a:t>, </a:t>
            </a:r>
            <a:r>
              <a:rPr lang="en-GB" b="1" dirty="0">
                <a:solidFill>
                  <a:srgbClr val="121212"/>
                </a:solidFill>
                <a:effectLst/>
                <a:highlight>
                  <a:srgbClr val="FF00FF"/>
                </a:highlight>
                <a:latin typeface="+mj-lt"/>
                <a:ea typeface="Calibri" panose="020F0502020204030204" pitchFamily="34" charset="0"/>
                <a:cs typeface="Arial" panose="020B0604020202020204" pitchFamily="34" charset="0"/>
              </a:rPr>
              <a:t>little accountability</a:t>
            </a:r>
            <a:r>
              <a:rPr lang="en-GB" b="1" dirty="0">
                <a:solidFill>
                  <a:srgbClr val="121212"/>
                </a:solidFill>
                <a:effectLst/>
                <a:highlight>
                  <a:srgbClr val="FEF9F5"/>
                </a:highlight>
                <a:latin typeface="+mj-lt"/>
                <a:ea typeface="Calibri" panose="020F0502020204030204" pitchFamily="34" charset="0"/>
                <a:cs typeface="Arial" panose="020B0604020202020204" pitchFamily="34" charset="0"/>
              </a:rPr>
              <a:t> and </a:t>
            </a:r>
            <a:r>
              <a:rPr lang="en-GB" b="1" dirty="0">
                <a:solidFill>
                  <a:srgbClr val="C00000"/>
                </a:solidFill>
                <a:effectLst/>
                <a:highlight>
                  <a:srgbClr val="000080"/>
                </a:highlight>
                <a:latin typeface="+mj-lt"/>
                <a:ea typeface="Calibri" panose="020F0502020204030204" pitchFamily="34" charset="0"/>
                <a:cs typeface="Arial" panose="020B0604020202020204" pitchFamily="34" charset="0"/>
              </a:rPr>
              <a:t>limited fiscal efficiency</a:t>
            </a:r>
            <a:r>
              <a:rPr lang="en-GB" b="1" dirty="0">
                <a:solidFill>
                  <a:srgbClr val="121212"/>
                </a:solidFill>
                <a:effectLst/>
                <a:highlight>
                  <a:srgbClr val="FEF9F5"/>
                </a:highlight>
                <a:latin typeface="+mj-lt"/>
                <a:ea typeface="Calibri" panose="020F0502020204030204" pitchFamily="34" charset="0"/>
                <a:cs typeface="Arial" panose="020B0604020202020204" pitchFamily="34" charset="0"/>
              </a:rPr>
              <a:t>, a new state system has emerged with an advanced stage of capture of both development resources and regulatory regime creating poverty and inequality systematically. </a:t>
            </a:r>
            <a:r>
              <a:rPr lang="en-US" b="1" dirty="0">
                <a:latin typeface="+mj-lt"/>
              </a:rPr>
              <a:t> </a:t>
            </a:r>
            <a:endParaRPr lang="en-GB" b="1" dirty="0">
              <a:latin typeface="+mj-lt"/>
            </a:endParaRPr>
          </a:p>
        </p:txBody>
      </p:sp>
    </p:spTree>
    <p:extLst>
      <p:ext uri="{BB962C8B-B14F-4D97-AF65-F5344CB8AC3E}">
        <p14:creationId xmlns:p14="http://schemas.microsoft.com/office/powerpoint/2010/main" val="3049175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7583-D3E9-6DB5-0F86-AECB56495E9F}"/>
              </a:ext>
            </a:extLst>
          </p:cNvPr>
          <p:cNvSpPr>
            <a:spLocks noGrp="1"/>
          </p:cNvSpPr>
          <p:nvPr>
            <p:ph type="title"/>
          </p:nvPr>
        </p:nvSpPr>
        <p:spPr/>
        <p:txBody>
          <a:bodyPr/>
          <a:lstStyle/>
          <a:p>
            <a:pPr algn="ctr"/>
            <a:r>
              <a:rPr lang="en-US" dirty="0"/>
              <a:t>Part 2</a:t>
            </a:r>
            <a:endParaRPr lang="en-GB" dirty="0"/>
          </a:p>
        </p:txBody>
      </p:sp>
      <p:sp>
        <p:nvSpPr>
          <p:cNvPr id="3" name="Content Placeholder 2">
            <a:extLst>
              <a:ext uri="{FF2B5EF4-FFF2-40B4-BE49-F238E27FC236}">
                <a16:creationId xmlns:a16="http://schemas.microsoft.com/office/drawing/2014/main" id="{8FAE61C9-E04F-B85E-F79D-6E7F4A7A453B}"/>
              </a:ext>
            </a:extLst>
          </p:cNvPr>
          <p:cNvSpPr>
            <a:spLocks noGrp="1"/>
          </p:cNvSpPr>
          <p:nvPr>
            <p:ph idx="1"/>
          </p:nvPr>
        </p:nvSpPr>
        <p:spPr/>
        <p:txBody>
          <a:bodyPr/>
          <a:lstStyle/>
          <a:p>
            <a:endParaRPr lang="en-US" dirty="0"/>
          </a:p>
          <a:p>
            <a:pPr marL="0" indent="0">
              <a:buNone/>
            </a:pPr>
            <a:r>
              <a:rPr lang="en-US" dirty="0"/>
              <a:t>Services sector as a bridge between hyper-capitalism and social [market] economy?</a:t>
            </a:r>
          </a:p>
          <a:p>
            <a:pPr marL="0" indent="0" algn="ctr">
              <a:buNone/>
            </a:pPr>
            <a:r>
              <a:rPr lang="en-US" sz="4800" b="1" dirty="0"/>
              <a:t>Social and Solidarity Economy</a:t>
            </a:r>
          </a:p>
          <a:p>
            <a:pPr marL="0" indent="0" algn="ctr">
              <a:buNone/>
            </a:pPr>
            <a:r>
              <a:rPr lang="en-US" sz="3600" i="0" u="none" strike="noStrike" baseline="0" dirty="0">
                <a:latin typeface="Calibri" panose="020F0502020204030204" pitchFamily="34" charset="0"/>
                <a:cs typeface="Calibri" panose="020F0502020204030204" pitchFamily="34" charset="0"/>
              </a:rPr>
              <a:t>Prioritizing people and the planet over profit by adopting reciprocity as a driving force, re-embedding economy in society, and undoing </a:t>
            </a:r>
            <a:r>
              <a:rPr lang="en-US" sz="3600" i="0" u="none" strike="noStrike" baseline="0" dirty="0">
                <a:highlight>
                  <a:srgbClr val="808000"/>
                </a:highlight>
                <a:latin typeface="Calibri" panose="020F0502020204030204" pitchFamily="34" charset="0"/>
                <a:cs typeface="Calibri" panose="020F0502020204030204" pitchFamily="34" charset="0"/>
              </a:rPr>
              <a:t>fictitious commodities</a:t>
            </a:r>
            <a:endParaRPr lang="en-GB" sz="3600" dirty="0">
              <a:highlight>
                <a:srgbClr val="808000"/>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0251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B7D0B4E-33AA-4B19-9B8D-24BC5ABA96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9937" y="268705"/>
            <a:ext cx="9667374" cy="6444916"/>
          </a:xfrm>
          <a:prstGeom prst="rect">
            <a:avLst/>
          </a:prstGeom>
        </p:spPr>
      </p:pic>
    </p:spTree>
    <p:extLst>
      <p:ext uri="{BB962C8B-B14F-4D97-AF65-F5344CB8AC3E}">
        <p14:creationId xmlns:p14="http://schemas.microsoft.com/office/powerpoint/2010/main" val="1196407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043106A-1489-4637-8439-A2ED95A588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7934" y="110289"/>
            <a:ext cx="9956132" cy="6637421"/>
          </a:xfrm>
          <a:prstGeom prst="rect">
            <a:avLst/>
          </a:prstGeom>
        </p:spPr>
      </p:pic>
    </p:spTree>
    <p:extLst>
      <p:ext uri="{BB962C8B-B14F-4D97-AF65-F5344CB8AC3E}">
        <p14:creationId xmlns:p14="http://schemas.microsoft.com/office/powerpoint/2010/main" val="759594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C109105-69E9-48DE-B23C-51083F94EB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7220" y="183146"/>
            <a:ext cx="10012279" cy="6674853"/>
          </a:xfrm>
          <a:prstGeom prst="rect">
            <a:avLst/>
          </a:prstGeom>
        </p:spPr>
      </p:pic>
    </p:spTree>
    <p:extLst>
      <p:ext uri="{BB962C8B-B14F-4D97-AF65-F5344CB8AC3E}">
        <p14:creationId xmlns:p14="http://schemas.microsoft.com/office/powerpoint/2010/main" val="945007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BFEC9-4D4D-DC9C-929A-6B3F6BB0EDE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741B883-F77B-DC27-6F4D-88A5DA67713A}"/>
              </a:ext>
            </a:extLst>
          </p:cNvPr>
          <p:cNvSpPr>
            <a:spLocks noGrp="1"/>
          </p:cNvSpPr>
          <p:nvPr>
            <p:ph idx="1"/>
          </p:nvPr>
        </p:nvSpPr>
        <p:spPr/>
        <p:txBody>
          <a:bodyPr/>
          <a:lstStyle/>
          <a:p>
            <a:endParaRPr lang="en-US" dirty="0"/>
          </a:p>
          <a:p>
            <a:endParaRPr lang="en-GB" dirty="0"/>
          </a:p>
          <a:p>
            <a:pPr marL="0" indent="0" algn="ctr">
              <a:buNone/>
            </a:pPr>
            <a:r>
              <a:rPr lang="en-GB" sz="3600" b="1" dirty="0"/>
              <a:t>PART ONE</a:t>
            </a:r>
          </a:p>
          <a:p>
            <a:pPr marL="0" indent="0" algn="ctr">
              <a:buNone/>
            </a:pPr>
            <a:r>
              <a:rPr lang="en-GB" sz="3600" b="1" dirty="0"/>
              <a:t>EVOLUTION OF THE SERVICES SECTOR : DISTINGUISHING BETWEEN SERVICES AND SERVITIZATION</a:t>
            </a:r>
          </a:p>
        </p:txBody>
      </p:sp>
    </p:spTree>
    <p:extLst>
      <p:ext uri="{BB962C8B-B14F-4D97-AF65-F5344CB8AC3E}">
        <p14:creationId xmlns:p14="http://schemas.microsoft.com/office/powerpoint/2010/main" val="1316386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AA362-C9E9-187D-2699-BF8E9F591307}"/>
              </a:ext>
            </a:extLst>
          </p:cNvPr>
          <p:cNvSpPr>
            <a:spLocks noGrp="1"/>
          </p:cNvSpPr>
          <p:nvPr>
            <p:ph type="title"/>
          </p:nvPr>
        </p:nvSpPr>
        <p:spPr/>
        <p:txBody>
          <a:bodyPr>
            <a:normAutofit/>
          </a:bodyPr>
          <a:lstStyle/>
          <a:p>
            <a:r>
              <a:rPr lang="en-US" dirty="0"/>
              <a:t>Way forward: Curbing profit-motive in Services Sector and promoting SSE in Pakistan </a:t>
            </a:r>
            <a:endParaRPr lang="en-GB" dirty="0"/>
          </a:p>
        </p:txBody>
      </p:sp>
      <p:sp>
        <p:nvSpPr>
          <p:cNvPr id="3" name="Content Placeholder 2">
            <a:extLst>
              <a:ext uri="{FF2B5EF4-FFF2-40B4-BE49-F238E27FC236}">
                <a16:creationId xmlns:a16="http://schemas.microsoft.com/office/drawing/2014/main" id="{A2F6D6AD-D7CD-32E2-05F4-61C395C3041D}"/>
              </a:ext>
            </a:extLst>
          </p:cNvPr>
          <p:cNvSpPr>
            <a:spLocks noGrp="1"/>
          </p:cNvSpPr>
          <p:nvPr>
            <p:ph idx="1"/>
          </p:nvPr>
        </p:nvSpPr>
        <p:spPr/>
        <p:txBody>
          <a:bodyPr>
            <a:normAutofit lnSpcReduction="10000"/>
          </a:bodyPr>
          <a:lstStyle/>
          <a:p>
            <a:r>
              <a:rPr lang="en-US" dirty="0"/>
              <a:t>The case of Disability care</a:t>
            </a:r>
          </a:p>
          <a:p>
            <a:r>
              <a:rPr lang="en-US" dirty="0"/>
              <a:t>Ideally, to serve 40, 000 households hosting severe disability and 20 residential care facilities, you need Rs. One billion financing. This One Billion would produce 10,000 direct care giver jobs, 1000 indirect jobs, would release 25 thousand persons to become productively employed and enhance the overall productivity of the economy.</a:t>
            </a:r>
          </a:p>
          <a:p>
            <a:r>
              <a:rPr lang="en-US" dirty="0"/>
              <a:t>At present, the financing care of 50 K households hosting disability is less than Rs. 10 million with hardly 200 jobs</a:t>
            </a:r>
          </a:p>
          <a:p>
            <a:r>
              <a:rPr lang="en-US" dirty="0"/>
              <a:t>It requires compassion and clear-headedness on the role Social and solidarity economy in lifting economy and society together. But what do you do of the Fifth Sector?   </a:t>
            </a:r>
            <a:endParaRPr lang="en-GB" dirty="0"/>
          </a:p>
        </p:txBody>
      </p:sp>
    </p:spTree>
    <p:extLst>
      <p:ext uri="{BB962C8B-B14F-4D97-AF65-F5344CB8AC3E}">
        <p14:creationId xmlns:p14="http://schemas.microsoft.com/office/powerpoint/2010/main" val="1550055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E6CD1-BC93-9C3C-17A8-698C0978ABA9}"/>
              </a:ext>
            </a:extLst>
          </p:cNvPr>
          <p:cNvSpPr>
            <a:spLocks noGrp="1"/>
          </p:cNvSpPr>
          <p:nvPr>
            <p:ph type="title"/>
          </p:nvPr>
        </p:nvSpPr>
        <p:spPr/>
        <p:txBody>
          <a:bodyPr>
            <a:normAutofit fontScale="90000"/>
          </a:bodyPr>
          <a:lstStyle/>
          <a:p>
            <a:r>
              <a:rPr lang="en-US" dirty="0"/>
              <a:t>IMF and the future of increasingly </a:t>
            </a:r>
            <a:r>
              <a:rPr lang="en-US" dirty="0" err="1"/>
              <a:t>servitized</a:t>
            </a:r>
            <a:r>
              <a:rPr lang="en-US" dirty="0"/>
              <a:t> Pakistan Society: Hollowing out the </a:t>
            </a:r>
            <a:r>
              <a:rPr lang="en-US"/>
              <a:t>social contract</a:t>
            </a:r>
            <a:endParaRPr lang="en-GB" dirty="0"/>
          </a:p>
        </p:txBody>
      </p:sp>
      <p:sp>
        <p:nvSpPr>
          <p:cNvPr id="3" name="Content Placeholder 2">
            <a:extLst>
              <a:ext uri="{FF2B5EF4-FFF2-40B4-BE49-F238E27FC236}">
                <a16:creationId xmlns:a16="http://schemas.microsoft.com/office/drawing/2014/main" id="{2BCFA7AB-ED9E-5992-0B8F-5FA7C5554A93}"/>
              </a:ext>
            </a:extLst>
          </p:cNvPr>
          <p:cNvSpPr>
            <a:spLocks noGrp="1"/>
          </p:cNvSpPr>
          <p:nvPr>
            <p:ph idx="1"/>
          </p:nvPr>
        </p:nvSpPr>
        <p:spPr/>
        <p:txBody>
          <a:bodyPr>
            <a:normAutofit fontScale="85000" lnSpcReduction="10000"/>
          </a:bodyPr>
          <a:lstStyle/>
          <a:p>
            <a:pPr marL="0" indent="0" algn="l">
              <a:spcBef>
                <a:spcPts val="750"/>
              </a:spcBef>
              <a:spcAft>
                <a:spcPts val="600"/>
              </a:spcAft>
              <a:buNone/>
            </a:pPr>
            <a:r>
              <a:rPr lang="en-US" b="1" i="0" dirty="0">
                <a:solidFill>
                  <a:srgbClr val="001D35"/>
                </a:solidFill>
                <a:effectLst/>
                <a:latin typeface="Google Sans"/>
              </a:rPr>
              <a:t>Impact of IMF Agenda on the developmental role of Services Sector</a:t>
            </a: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Strengthening Public Finances </a:t>
            </a:r>
            <a:r>
              <a:rPr lang="en-US" b="1" i="0" dirty="0">
                <a:solidFill>
                  <a:srgbClr val="FF0000"/>
                </a:solidFill>
                <a:effectLst/>
                <a:latin typeface="Google Sans"/>
              </a:rPr>
              <a:t>[Austerity]</a:t>
            </a:r>
            <a:r>
              <a:rPr lang="en-US" b="0" i="0" dirty="0">
                <a:solidFill>
                  <a:srgbClr val="FF0000"/>
                </a:solidFill>
                <a:effectLst/>
                <a:latin typeface="Google Sans"/>
              </a:rPr>
              <a:t> </a:t>
            </a: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Restoring the Energy Sector's Viability </a:t>
            </a:r>
            <a:r>
              <a:rPr lang="en-US" b="1" i="0" dirty="0">
                <a:solidFill>
                  <a:srgbClr val="FF0000"/>
                </a:solidFill>
                <a:effectLst/>
                <a:latin typeface="Google Sans"/>
              </a:rPr>
              <a:t>[Further Deregulation]</a:t>
            </a:r>
            <a:endParaRPr lang="en-US" b="0" i="0" dirty="0">
              <a:solidFill>
                <a:srgbClr val="FF0000"/>
              </a:solidFill>
              <a:effectLst/>
              <a:latin typeface="Google Sans"/>
            </a:endParaRP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Returning Inflation to Target </a:t>
            </a:r>
            <a:r>
              <a:rPr lang="en-US" b="1" i="0" dirty="0">
                <a:solidFill>
                  <a:srgbClr val="FF0000"/>
                </a:solidFill>
                <a:effectLst/>
                <a:latin typeface="Google Sans"/>
              </a:rPr>
              <a:t>[Contraction of economy]</a:t>
            </a:r>
            <a:endParaRPr lang="en-US" b="0" i="0" dirty="0">
              <a:solidFill>
                <a:srgbClr val="FF0000"/>
              </a:solidFill>
              <a:effectLst/>
              <a:latin typeface="Google Sans"/>
            </a:endParaRP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Promoting Private-Led Activity </a:t>
            </a:r>
            <a:r>
              <a:rPr lang="en-US" b="1" i="0" dirty="0">
                <a:solidFill>
                  <a:srgbClr val="FF0000"/>
                </a:solidFill>
                <a:effectLst/>
                <a:latin typeface="Google Sans"/>
              </a:rPr>
              <a:t>[Wheat]</a:t>
            </a:r>
            <a:endParaRPr lang="en-US" b="0" i="0" dirty="0">
              <a:solidFill>
                <a:srgbClr val="FF0000"/>
              </a:solidFill>
              <a:effectLst/>
              <a:latin typeface="Google Sans"/>
            </a:endParaRP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Social Protection and Poverty Reduction </a:t>
            </a:r>
            <a:r>
              <a:rPr lang="en-US" b="1" i="0" dirty="0">
                <a:solidFill>
                  <a:srgbClr val="FF0000"/>
                </a:solidFill>
                <a:effectLst/>
                <a:latin typeface="Google Sans"/>
              </a:rPr>
              <a:t>[Politicization of Income Transfers]</a:t>
            </a:r>
            <a:endParaRPr lang="en-US" b="0" i="0" dirty="0">
              <a:solidFill>
                <a:srgbClr val="FF0000"/>
              </a:solidFill>
              <a:effectLst/>
              <a:latin typeface="Google Sans"/>
            </a:endParaRP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Strengthening Governance </a:t>
            </a:r>
            <a:r>
              <a:rPr lang="en-US" b="1" i="0" dirty="0">
                <a:solidFill>
                  <a:srgbClr val="FF0000"/>
                </a:solidFill>
                <a:effectLst/>
                <a:latin typeface="Google Sans"/>
              </a:rPr>
              <a:t>[Old medicines]</a:t>
            </a:r>
            <a:endParaRPr lang="en-US" b="0" i="0" dirty="0">
              <a:solidFill>
                <a:srgbClr val="FF0000"/>
              </a:solidFill>
              <a:effectLst/>
              <a:latin typeface="Google Sans"/>
            </a:endParaRP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State-Owned Enterprise (SOE) Reforms </a:t>
            </a:r>
            <a:r>
              <a:rPr lang="en-US" b="1" i="0" dirty="0">
                <a:solidFill>
                  <a:srgbClr val="FF0000"/>
                </a:solidFill>
                <a:effectLst/>
                <a:latin typeface="Google Sans"/>
              </a:rPr>
              <a:t>[Throwing Baby with Bath Tub]</a:t>
            </a:r>
            <a:endParaRPr lang="en-US" b="0" i="0" dirty="0">
              <a:solidFill>
                <a:srgbClr val="FF0000"/>
              </a:solidFill>
              <a:effectLst/>
              <a:latin typeface="Google Sans"/>
            </a:endParaRP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Market-Based Currency Exchange Rate </a:t>
            </a:r>
            <a:r>
              <a:rPr lang="en-US" b="1" i="0" dirty="0">
                <a:solidFill>
                  <a:srgbClr val="FF0000"/>
                </a:solidFill>
                <a:effectLst/>
                <a:latin typeface="Google Sans"/>
              </a:rPr>
              <a:t>[Forex black market and dollarization]</a:t>
            </a:r>
            <a:r>
              <a:rPr lang="en-US" b="1" i="0" dirty="0">
                <a:solidFill>
                  <a:srgbClr val="001D35"/>
                </a:solidFill>
                <a:effectLst/>
                <a:latin typeface="Google Sans"/>
              </a:rPr>
              <a:t> </a:t>
            </a:r>
            <a:endParaRPr lang="en-US" b="0" i="0" dirty="0">
              <a:solidFill>
                <a:srgbClr val="001D35"/>
              </a:solidFill>
              <a:effectLst/>
              <a:latin typeface="Google Sans"/>
            </a:endParaRPr>
          </a:p>
          <a:p>
            <a:endParaRPr lang="en-GB" dirty="0"/>
          </a:p>
        </p:txBody>
      </p:sp>
    </p:spTree>
    <p:extLst>
      <p:ext uri="{BB962C8B-B14F-4D97-AF65-F5344CB8AC3E}">
        <p14:creationId xmlns:p14="http://schemas.microsoft.com/office/powerpoint/2010/main" val="3087053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endParaRPr lang="en-US"/>
          </a:p>
        </p:txBody>
      </p:sp>
      <p:sp>
        <p:nvSpPr>
          <p:cNvPr id="3075" name="Content Placeholder 2"/>
          <p:cNvSpPr>
            <a:spLocks noGrp="1"/>
          </p:cNvSpPr>
          <p:nvPr>
            <p:ph idx="1"/>
          </p:nvPr>
        </p:nvSpPr>
        <p:spPr/>
        <p:txBody>
          <a:bodyPr/>
          <a:lstStyle/>
          <a:p>
            <a:endParaRPr lang="en-US"/>
          </a:p>
        </p:txBody>
      </p:sp>
      <p:pic>
        <p:nvPicPr>
          <p:cNvPr id="3076" name="Picture 2" descr="https://upload.wikimedia.org/wikipedia/commons/thumb/8/81/The_distribution_of_the_workforce_among_the_three_sectors.png/800px-The_distribution_of_the_workforce_among_the_three_sectors.png"/>
          <p:cNvPicPr>
            <a:picLocks noChangeAspect="1" noChangeArrowheads="1"/>
          </p:cNvPicPr>
          <p:nvPr/>
        </p:nvPicPr>
        <p:blipFill>
          <a:blip r:embed="rId3"/>
          <a:srcRect/>
          <a:stretch>
            <a:fillRect/>
          </a:stretch>
        </p:blipFill>
        <p:spPr bwMode="auto">
          <a:xfrm>
            <a:off x="1900238" y="533400"/>
            <a:ext cx="8615362" cy="58674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CF0FF-B4B5-5887-350D-BE89A74A6D56}"/>
              </a:ext>
            </a:extLst>
          </p:cNvPr>
          <p:cNvSpPr>
            <a:spLocks noGrp="1"/>
          </p:cNvSpPr>
          <p:nvPr>
            <p:ph type="title"/>
          </p:nvPr>
        </p:nvSpPr>
        <p:spPr/>
        <p:txBody>
          <a:bodyPr rtlCol="0">
            <a:normAutofit/>
          </a:bodyPr>
          <a:lstStyle/>
          <a:p>
            <a:pPr>
              <a:defRPr/>
            </a:pPr>
            <a:r>
              <a:rPr lang="en-US" dirty="0"/>
              <a:t>‘Normal’ process of de-industrialization</a:t>
            </a:r>
          </a:p>
        </p:txBody>
      </p:sp>
      <p:pic>
        <p:nvPicPr>
          <p:cNvPr id="5123" name="Picture 2" descr="https://upload.wikimedia.org/wikipedia/commons/thumb/a/af/Clark%27s_sector_model.svg/511px-Clark%27s_sector_model.svg.png">
            <a:extLst>
              <a:ext uri="{FF2B5EF4-FFF2-40B4-BE49-F238E27FC236}">
                <a16:creationId xmlns:a16="http://schemas.microsoft.com/office/drawing/2014/main" id="{A7E86D87-BA9B-3A6D-F40B-7309F8B97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666875"/>
            <a:ext cx="8305800" cy="490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B362A-648B-0EDF-47BB-72B270BE7739}"/>
              </a:ext>
            </a:extLst>
          </p:cNvPr>
          <p:cNvSpPr>
            <a:spLocks noGrp="1"/>
          </p:cNvSpPr>
          <p:nvPr>
            <p:ph type="title"/>
          </p:nvPr>
        </p:nvSpPr>
        <p:spPr/>
        <p:txBody>
          <a:bodyPr/>
          <a:lstStyle/>
          <a:p>
            <a:r>
              <a:rPr lang="en-US" dirty="0"/>
              <a:t>5 Sectors of Economy by activity: More of an academic and public policy convenience? </a:t>
            </a:r>
            <a:endParaRPr lang="en-GB" dirty="0"/>
          </a:p>
        </p:txBody>
      </p:sp>
      <p:sp>
        <p:nvSpPr>
          <p:cNvPr id="3" name="Content Placeholder 2">
            <a:extLst>
              <a:ext uri="{FF2B5EF4-FFF2-40B4-BE49-F238E27FC236}">
                <a16:creationId xmlns:a16="http://schemas.microsoft.com/office/drawing/2014/main" id="{9B759786-D809-BD71-7CCE-93F01624900D}"/>
              </a:ext>
            </a:extLst>
          </p:cNvPr>
          <p:cNvSpPr>
            <a:spLocks noGrp="1"/>
          </p:cNvSpPr>
          <p:nvPr>
            <p:ph idx="1"/>
          </p:nvPr>
        </p:nvSpPr>
        <p:spPr/>
        <p:txBody>
          <a:bodyPr>
            <a:normAutofit fontScale="92500" lnSpcReduction="20000"/>
          </a:bodyPr>
          <a:lstStyle/>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Primary Sector: </a:t>
            </a:r>
            <a:r>
              <a:rPr lang="en-US" b="0" i="0" dirty="0">
                <a:solidFill>
                  <a:srgbClr val="001D35"/>
                </a:solidFill>
                <a:effectLst/>
                <a:latin typeface="Google Sans"/>
              </a:rPr>
              <a:t>Extracting and obtaining natural resources, including activities like agriculture, fishing, mining, and forestry. </a:t>
            </a: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Secondary Sector: </a:t>
            </a:r>
            <a:r>
              <a:rPr lang="en-US" b="0" i="0" dirty="0">
                <a:solidFill>
                  <a:srgbClr val="001D35"/>
                </a:solidFill>
                <a:effectLst/>
                <a:latin typeface="Google Sans"/>
              </a:rPr>
              <a:t>Manufacturing and processing raw materials into finished goods, such as factories, construction, and utilities. </a:t>
            </a:r>
            <a:r>
              <a:rPr lang="en-US" b="0" i="0" dirty="0">
                <a:solidFill>
                  <a:srgbClr val="FF0000"/>
                </a:solidFill>
                <a:effectLst/>
                <a:latin typeface="Google Sans"/>
              </a:rPr>
              <a:t>Thrust back into the heart of the economy by Western drive to reindustrialize</a:t>
            </a:r>
            <a:r>
              <a:rPr lang="en-US" b="0" i="0" dirty="0">
                <a:solidFill>
                  <a:srgbClr val="001D35"/>
                </a:solidFill>
                <a:effectLst/>
                <a:latin typeface="Google Sans"/>
              </a:rPr>
              <a:t> </a:t>
            </a: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Tertiary Sector: </a:t>
            </a:r>
            <a:r>
              <a:rPr lang="en-US" b="0" i="0" dirty="0">
                <a:solidFill>
                  <a:srgbClr val="001D35"/>
                </a:solidFill>
                <a:effectLst/>
                <a:latin typeface="Google Sans"/>
              </a:rPr>
              <a:t>Provision of services, including retail, healthcare, education, transportation, and finance. </a:t>
            </a:r>
          </a:p>
          <a:p>
            <a:pPr algn="l">
              <a:spcBef>
                <a:spcPts val="750"/>
              </a:spcBef>
              <a:spcAft>
                <a:spcPts val="600"/>
              </a:spcAft>
              <a:buFont typeface="Arial" panose="020B0604020202020204" pitchFamily="34" charset="0"/>
              <a:buChar char="•"/>
            </a:pPr>
            <a:r>
              <a:rPr lang="en-US" b="1" i="0" dirty="0">
                <a:solidFill>
                  <a:srgbClr val="001D35"/>
                </a:solidFill>
                <a:effectLst/>
                <a:latin typeface="Google Sans"/>
              </a:rPr>
              <a:t>Quaternary Sector: </a:t>
            </a:r>
            <a:r>
              <a:rPr lang="en-US" b="0" i="0" dirty="0">
                <a:solidFill>
                  <a:srgbClr val="001D35"/>
                </a:solidFill>
                <a:effectLst/>
                <a:latin typeface="Google Sans"/>
              </a:rPr>
              <a:t>Dealing with knowledge-based activities, including research and development, information technology, and consulting. </a:t>
            </a:r>
          </a:p>
          <a:p>
            <a:pPr algn="l">
              <a:spcBef>
                <a:spcPts val="750"/>
              </a:spcBef>
              <a:spcAft>
                <a:spcPts val="1500"/>
              </a:spcAft>
              <a:buFont typeface="Arial" panose="020B0604020202020204" pitchFamily="34" charset="0"/>
              <a:buChar char="•"/>
            </a:pPr>
            <a:r>
              <a:rPr lang="en-US" b="1" i="0" dirty="0">
                <a:solidFill>
                  <a:srgbClr val="001D35"/>
                </a:solidFill>
                <a:effectLst/>
                <a:latin typeface="Google Sans"/>
              </a:rPr>
              <a:t>Fifth Sector: </a:t>
            </a:r>
            <a:r>
              <a:rPr lang="en-US" b="0" i="0" dirty="0">
                <a:solidFill>
                  <a:srgbClr val="001D35"/>
                </a:solidFill>
                <a:effectLst/>
                <a:latin typeface="Google Sans"/>
              </a:rPr>
              <a:t>Focuses on the creative and digital economy, including innovation, capital projects, skills development, and digital connectivity. </a:t>
            </a:r>
          </a:p>
          <a:p>
            <a:endParaRPr lang="en-GB" dirty="0"/>
          </a:p>
        </p:txBody>
      </p:sp>
    </p:spTree>
    <p:extLst>
      <p:ext uri="{BB962C8B-B14F-4D97-AF65-F5344CB8AC3E}">
        <p14:creationId xmlns:p14="http://schemas.microsoft.com/office/powerpoint/2010/main" val="1378575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Modes of International Trade in Services</a:t>
            </a:r>
          </a:p>
        </p:txBody>
      </p:sp>
      <p:sp>
        <p:nvSpPr>
          <p:cNvPr id="3" name="Content Placeholder 2"/>
          <p:cNvSpPr>
            <a:spLocks noGrp="1"/>
          </p:cNvSpPr>
          <p:nvPr>
            <p:ph idx="1"/>
          </p:nvPr>
        </p:nvSpPr>
        <p:spPr/>
        <p:txBody>
          <a:bodyPr rtlCol="0">
            <a:normAutofit lnSpcReduction="10000"/>
          </a:bodyPr>
          <a:lstStyle/>
          <a:p>
            <a:pPr>
              <a:defRPr/>
            </a:pPr>
            <a:r>
              <a:rPr lang="en-US" b="1" dirty="0"/>
              <a:t>Mode I</a:t>
            </a:r>
          </a:p>
          <a:p>
            <a:pPr>
              <a:buNone/>
              <a:defRPr/>
            </a:pPr>
            <a:r>
              <a:rPr lang="en-US" b="1" dirty="0"/>
              <a:t>Across the border e.g., Tele-medicine; software solution; Electronically Transmitted Products</a:t>
            </a:r>
          </a:p>
          <a:p>
            <a:pPr>
              <a:defRPr/>
            </a:pPr>
            <a:r>
              <a:rPr lang="en-US" b="1" dirty="0"/>
              <a:t>Mode II</a:t>
            </a:r>
          </a:p>
          <a:p>
            <a:pPr>
              <a:buNone/>
              <a:defRPr/>
            </a:pPr>
            <a:r>
              <a:rPr lang="en-US" b="1" dirty="0"/>
              <a:t>Consumption Abroad: Tourism; Foreign Studies</a:t>
            </a:r>
          </a:p>
          <a:p>
            <a:pPr>
              <a:defRPr/>
            </a:pPr>
            <a:r>
              <a:rPr lang="en-US" b="1" dirty="0"/>
              <a:t>Mode III</a:t>
            </a:r>
          </a:p>
          <a:p>
            <a:pPr>
              <a:buNone/>
              <a:defRPr/>
            </a:pPr>
            <a:r>
              <a:rPr lang="en-US" b="1" dirty="0"/>
              <a:t>Commercial Presence Abroad: FDI</a:t>
            </a:r>
          </a:p>
          <a:p>
            <a:pPr>
              <a:defRPr/>
            </a:pPr>
            <a:r>
              <a:rPr lang="en-US" b="1" dirty="0"/>
              <a:t>Mode IV</a:t>
            </a:r>
          </a:p>
          <a:p>
            <a:pPr>
              <a:buNone/>
              <a:defRPr/>
            </a:pPr>
            <a:r>
              <a:rPr lang="en-US" b="1" dirty="0"/>
              <a:t>Movement of Natural Persons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5" name="Picture 4"/>
          <p:cNvPicPr>
            <a:picLocks noChangeAspect="1"/>
          </p:cNvPicPr>
          <p:nvPr/>
        </p:nvPicPr>
        <p:blipFill>
          <a:blip r:embed="rId2"/>
          <a:stretch>
            <a:fillRect/>
          </a:stretch>
        </p:blipFill>
        <p:spPr>
          <a:xfrm>
            <a:off x="785071" y="580528"/>
            <a:ext cx="10621857" cy="5715798"/>
          </a:xfrm>
          <a:prstGeom prst="rect">
            <a:avLst/>
          </a:prstGeom>
        </p:spPr>
      </p:pic>
    </p:spTree>
    <p:extLst>
      <p:ext uri="{BB962C8B-B14F-4D97-AF65-F5344CB8AC3E}">
        <p14:creationId xmlns:p14="http://schemas.microsoft.com/office/powerpoint/2010/main" val="2885128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5" name="Picture 4"/>
          <p:cNvPicPr>
            <a:picLocks noChangeAspect="1"/>
          </p:cNvPicPr>
          <p:nvPr/>
        </p:nvPicPr>
        <p:blipFill>
          <a:blip r:embed="rId2"/>
          <a:stretch>
            <a:fillRect/>
          </a:stretch>
        </p:blipFill>
        <p:spPr>
          <a:xfrm>
            <a:off x="961308" y="452022"/>
            <a:ext cx="10269383" cy="5953956"/>
          </a:xfrm>
          <a:prstGeom prst="rect">
            <a:avLst/>
          </a:prstGeom>
        </p:spPr>
      </p:pic>
    </p:spTree>
    <p:extLst>
      <p:ext uri="{BB962C8B-B14F-4D97-AF65-F5344CB8AC3E}">
        <p14:creationId xmlns:p14="http://schemas.microsoft.com/office/powerpoint/2010/main" val="2042799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t>Sectoral Share in GDP</a:t>
            </a:r>
            <a:br>
              <a:rPr lang="en-US" sz="3600" dirty="0"/>
            </a:br>
            <a:r>
              <a:rPr lang="en-US" sz="3600" dirty="0"/>
              <a:t>Pakistan Economic Survey; 2024-25</a:t>
            </a:r>
          </a:p>
        </p:txBody>
      </p:sp>
      <p:sp>
        <p:nvSpPr>
          <p:cNvPr id="3" name="Content Placeholder 2"/>
          <p:cNvSpPr>
            <a:spLocks noGrp="1"/>
          </p:cNvSpPr>
          <p:nvPr>
            <p:ph idx="1"/>
          </p:nvPr>
        </p:nvSpPr>
        <p:spPr/>
        <p:txBody>
          <a:bodyPr/>
          <a:lstStyle/>
          <a:p>
            <a:endParaRPr lang="en-US"/>
          </a:p>
        </p:txBody>
      </p:sp>
      <p:graphicFrame>
        <p:nvGraphicFramePr>
          <p:cNvPr id="4" name="Chart 3"/>
          <p:cNvGraphicFramePr>
            <a:graphicFrameLocks/>
          </p:cNvGraphicFramePr>
          <p:nvPr/>
        </p:nvGraphicFramePr>
        <p:xfrm>
          <a:off x="754144" y="1611984"/>
          <a:ext cx="10599656" cy="469454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72358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677</TotalTime>
  <Words>918</Words>
  <Application>Microsoft Office PowerPoint</Application>
  <PresentationFormat>Widescreen</PresentationFormat>
  <Paragraphs>78</Paragraphs>
  <Slides>21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Google Sans</vt:lpstr>
      <vt:lpstr>Office Theme</vt:lpstr>
      <vt:lpstr>Services Sector Development </vt:lpstr>
      <vt:lpstr>PowerPoint Presentation</vt:lpstr>
      <vt:lpstr>PowerPoint Presentation</vt:lpstr>
      <vt:lpstr>‘Normal’ process of de-industrialization</vt:lpstr>
      <vt:lpstr>5 Sectors of Economy by activity: More of an academic and public policy convenience? </vt:lpstr>
      <vt:lpstr>Modes of International Trade in Services</vt:lpstr>
      <vt:lpstr>PowerPoint Presentation</vt:lpstr>
      <vt:lpstr>PowerPoint Presentation</vt:lpstr>
      <vt:lpstr>Sectoral Share in GDP Pakistan Economic Survey; 2024-25</vt:lpstr>
      <vt:lpstr>PowerPoint Presentation</vt:lpstr>
      <vt:lpstr>PowerPoint Presentation</vt:lpstr>
      <vt:lpstr>Drivers of the increasing services sector contribution in Pakistan: Traditional</vt:lpstr>
      <vt:lpstr>Drivers of service sectors contribution in Pakistan: Non-Traditional</vt:lpstr>
      <vt:lpstr>Policy Challenges</vt:lpstr>
      <vt:lpstr>Future Challenge: Unresolved tension between Accumulation Regime and Regulation Regime</vt:lpstr>
      <vt:lpstr>Part 2</vt:lpstr>
      <vt:lpstr>PowerPoint Presentation</vt:lpstr>
      <vt:lpstr>PowerPoint Presentation</vt:lpstr>
      <vt:lpstr>PowerPoint Presentation</vt:lpstr>
      <vt:lpstr>Way forward: Curbing profit-motive in Services Sector and promoting SSE in Pakistan </vt:lpstr>
      <vt:lpstr>IMF and the future of increasingly servitized Pakistan Society: Hollowing out the social contract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Safdar Sohail</dc:creator>
  <cp:lastModifiedBy>Dr. Safdar Sohail</cp:lastModifiedBy>
  <cp:revision>12</cp:revision>
  <dcterms:created xsi:type="dcterms:W3CDTF">2025-08-04T07:34:43Z</dcterms:created>
  <dcterms:modified xsi:type="dcterms:W3CDTF">2025-08-04T18:52:35Z</dcterms:modified>
</cp:coreProperties>
</file>