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409" r:id="rId3"/>
    <p:sldId id="411" r:id="rId4"/>
    <p:sldId id="260" r:id="rId5"/>
    <p:sldId id="416" r:id="rId6"/>
    <p:sldId id="417" r:id="rId7"/>
    <p:sldId id="418" r:id="rId8"/>
    <p:sldId id="419" r:id="rId9"/>
    <p:sldId id="420" r:id="rId10"/>
    <p:sldId id="259" r:id="rId11"/>
    <p:sldId id="407" r:id="rId12"/>
    <p:sldId id="398" r:id="rId13"/>
    <p:sldId id="408" r:id="rId14"/>
    <p:sldId id="301" r:id="rId15"/>
    <p:sldId id="302" r:id="rId16"/>
    <p:sldId id="303" r:id="rId17"/>
    <p:sldId id="305" r:id="rId18"/>
    <p:sldId id="307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81481" autoAdjust="0"/>
  </p:normalViewPr>
  <p:slideViewPr>
    <p:cSldViewPr snapToGrid="0">
      <p:cViewPr varScale="1">
        <p:scale>
          <a:sx n="59" d="100"/>
          <a:sy n="59" d="100"/>
        </p:scale>
        <p:origin x="117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EB2E25-5D07-4419-AF09-5DC8C3843CE8}" type="datetimeFigureOut">
              <a:rPr lang="en-GB" smtClean="0"/>
              <a:t>22/08/2025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AF8E0A-9457-4B78-8C89-1FF8DBDC9A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44012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Given the unsustainable imbalances in the economy ---with no political party ready or interested to handle--- our diagnosis says that most of our problems were created because we made ourselves a dependent sub-set of some else’s Economic Statecraft. This could only change if we restore the practice of an autonomous Economic Statecraft of the state of Pakistan.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3E44F0-20C8-496A-944D-5710505F028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7000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are Capital Controls as a concept?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3E44F0-20C8-496A-944D-5710505F0280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0711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44034-E5A8-EC45-91CE-1EB574AC46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146620-8ACF-DC41-0AC4-350DE0C57B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BA70A3-F474-ED7C-A70B-8423C4E35F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B1BCD-46F8-40FB-8F5E-87CED256A78E}" type="datetimeFigureOut">
              <a:rPr lang="en-GB" smtClean="0"/>
              <a:t>22/08/2025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2D7413-38AC-775C-6C06-231BF6BCA8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5C2147-7D83-1C5E-095F-0FABF6413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7187C-DC51-4D68-8DBE-E29E600BE8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2966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8B6C0-19A3-2CA9-80DE-D41CD9F15B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01A5B3-9545-7A8C-C5BF-F25939FC6A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4429F5-B8FA-C2B5-D456-7152115BE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B1BCD-46F8-40FB-8F5E-87CED256A78E}" type="datetimeFigureOut">
              <a:rPr lang="en-GB" smtClean="0"/>
              <a:t>22/08/2025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42B10E-200D-FE74-5361-72FD070A1E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CF8E37-643B-48C4-990E-8768961B34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7187C-DC51-4D68-8DBE-E29E600BE8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4529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77A48D1-BF20-D9B9-C7D5-E2BF9CC832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36176C-EDC7-20B4-67B2-9AA6A8804F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6BDDCB-686A-0185-9274-D78BFAFA8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B1BCD-46F8-40FB-8F5E-87CED256A78E}" type="datetimeFigureOut">
              <a:rPr lang="en-GB" smtClean="0"/>
              <a:t>22/08/2025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7D4FE3-F948-0884-6C01-01DAA3999E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826347-33A5-3649-9025-59B65B8D6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7187C-DC51-4D68-8DBE-E29E600BE8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9888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217B3-CBD8-0259-0D99-D982B298B0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893851-DB5A-11FC-87D7-7B4FFA56B5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9D6BF0-DDB9-02E8-4A3E-132DDEC4F0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B1BCD-46F8-40FB-8F5E-87CED256A78E}" type="datetimeFigureOut">
              <a:rPr lang="en-GB" smtClean="0"/>
              <a:t>22/08/2025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8D0EBF-A78C-AACD-4695-B37FB116D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D633A8-CAB2-1E26-7E0F-28B11E8497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7187C-DC51-4D68-8DBE-E29E600BE8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8956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900B1-D300-A26F-78D3-B9C809ECC6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9BF43F-0D58-5B9E-B9BC-8885367602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B920F2-CA74-E722-9D30-0FDEE5A974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B1BCD-46F8-40FB-8F5E-87CED256A78E}" type="datetimeFigureOut">
              <a:rPr lang="en-GB" smtClean="0"/>
              <a:t>22/08/2025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14FE99-EA86-9BCF-BF14-90FB386EB2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449729-C6DD-3102-47BA-A867F8F49C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7187C-DC51-4D68-8DBE-E29E600BE8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33905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73869B-DD89-01F1-BFEB-0B282169B0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B8BCF6-299A-DE10-0CC3-42F16729C0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F0E13B-8646-EF23-739E-F952C9D987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E36591-BD69-0C38-95CF-3DA45E99FD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B1BCD-46F8-40FB-8F5E-87CED256A78E}" type="datetimeFigureOut">
              <a:rPr lang="en-GB" smtClean="0"/>
              <a:t>22/08/2025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3B2CB0-9DD9-7070-5C63-C55563214D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66D0C1-7C71-F84C-5992-CD193FE33F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7187C-DC51-4D68-8DBE-E29E600BE8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8358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C39C6F-F86A-6519-2524-9737DAABF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9457E9-3E8A-7B1E-FA03-FE8CD6DA21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B4C003-0EE3-6943-584F-97B81F9F6D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890F2C4-6FFA-11CB-0745-CD4B3E4CD4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C2E8662-0B72-2E1F-2A3B-A7A4C3F249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E444967-DCAD-DECB-26CE-8BFD04A88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B1BCD-46F8-40FB-8F5E-87CED256A78E}" type="datetimeFigureOut">
              <a:rPr lang="en-GB" smtClean="0"/>
              <a:t>22/08/2025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25EA04C-C58A-521D-7AAD-390C2B057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D6F935A-DC57-BE5A-6DC2-75ECCA33E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7187C-DC51-4D68-8DBE-E29E600BE8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6003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C53C60-069B-DA24-6D14-221C6B7C4A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D2F91EF-CE4B-5A0D-8A8A-30D3680B18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B1BCD-46F8-40FB-8F5E-87CED256A78E}" type="datetimeFigureOut">
              <a:rPr lang="en-GB" smtClean="0"/>
              <a:t>22/08/2025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983258-144F-4493-061E-1A5C38DCC5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A4DE294-9372-584B-24AE-CA85E41860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7187C-DC51-4D68-8DBE-E29E600BE8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1698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9C75191-7965-7677-6098-76262E55F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B1BCD-46F8-40FB-8F5E-87CED256A78E}" type="datetimeFigureOut">
              <a:rPr lang="en-GB" smtClean="0"/>
              <a:t>22/08/2025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87E3E35-6CCB-7605-E9E8-AECC62AB3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D1D62D-4CEE-EFB6-A95C-38A635999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7187C-DC51-4D68-8DBE-E29E600BE8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0686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94656B-DB92-FDAA-FAA4-6BCBB4C8DA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D7BE2-6814-5664-AD96-19C551B6F2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EEBE9C-8514-D87A-3EE8-F14DA33346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9A0D91-2918-75CC-E2CA-9845F6FB00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B1BCD-46F8-40FB-8F5E-87CED256A78E}" type="datetimeFigureOut">
              <a:rPr lang="en-GB" smtClean="0"/>
              <a:t>22/08/2025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0A551F-928A-7B04-2C38-14657BF0A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35717C-A4F2-76FA-181F-DEAD7F9A0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7187C-DC51-4D68-8DBE-E29E600BE8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2880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3B2692-72AD-B6ED-4CFA-B6A77C4886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7E76939-4DFE-6256-18EE-226A4AAFBB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E31737-1D6D-90FB-C3B3-ECA05A1895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D6DB9D-AE74-AE31-C506-05AF6844DC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B1BCD-46F8-40FB-8F5E-87CED256A78E}" type="datetimeFigureOut">
              <a:rPr lang="en-GB" smtClean="0"/>
              <a:t>22/08/2025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1929BE-EEFA-048C-8829-37B2B5DE7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BA273C-6833-0878-9B44-B8262CF4D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7187C-DC51-4D68-8DBE-E29E600BE8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95897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B36814F-9DE0-5D51-C8E8-A97425108A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9F2488-2281-B2C8-E43F-8ACBA835D4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472244-A177-2E9A-F852-8FA3BFA42E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CB1BCD-46F8-40FB-8F5E-87CED256A78E}" type="datetimeFigureOut">
              <a:rPr lang="en-GB" smtClean="0"/>
              <a:t>22/08/2025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7B78D3-6010-7E4D-628C-EFC9962EB1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A01DF8-33EA-FED5-92B4-CE416C96B2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A7187C-DC51-4D68-8DBE-E29E600BE8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0595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0C963A-3CC0-E873-B97B-0B339B7BAE6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CURRENT TRENDS IN GLOBAL TRADE:</a:t>
            </a:r>
            <a:br>
              <a:rPr lang="en-US" dirty="0"/>
            </a:br>
            <a:r>
              <a:rPr lang="en-US" dirty="0"/>
              <a:t>WAY FORWARD FOR PAKISTAN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C5AC3B-E38F-7EF5-5898-490DFCFF077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Dr. Safdar Sohail</a:t>
            </a:r>
          </a:p>
          <a:p>
            <a:r>
              <a:rPr lang="en-US" dirty="0"/>
              <a:t>Ex-Special Secretary Cabinet &amp; Dean, National School of Public Policy, govt of Pakistan, Lahore</a:t>
            </a:r>
          </a:p>
          <a:p>
            <a:r>
              <a:rPr lang="en-US" dirty="0"/>
              <a:t>Executive Director, Social Protection Resource Centre, Islamabad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632456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9DA148-EE75-DF13-AAB6-BC8E6C1D13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Slow, long term mega-trends: Post-</a:t>
            </a:r>
            <a:r>
              <a:rPr lang="en-US" dirty="0" err="1"/>
              <a:t>productivst</a:t>
            </a:r>
            <a:r>
              <a:rPr lang="en-US" dirty="0"/>
              <a:t> degrowth/Neo National-Socialism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7FE4A7-BD64-8F81-4A33-48C1D16991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Social Turn: relinking of social with economic</a:t>
            </a:r>
          </a:p>
          <a:p>
            <a:r>
              <a:rPr lang="en-US" b="1" dirty="0"/>
              <a:t>Life-style changes</a:t>
            </a:r>
          </a:p>
          <a:p>
            <a:r>
              <a:rPr lang="en-US" b="1" dirty="0"/>
              <a:t>Growing opposition to Fast-Fashion</a:t>
            </a:r>
          </a:p>
          <a:p>
            <a:r>
              <a:rPr lang="en-US" b="1" dirty="0"/>
              <a:t>Work-life balance</a:t>
            </a:r>
          </a:p>
          <a:p>
            <a:r>
              <a:rPr lang="en-US" b="1" dirty="0"/>
              <a:t>Decoupling social security from work and reserving it for their own people.</a:t>
            </a:r>
          </a:p>
          <a:p>
            <a:r>
              <a:rPr lang="en-US" b="1" dirty="0"/>
              <a:t>Return of community, cooperatives, in-kind social welfare services as work cum service</a:t>
            </a:r>
          </a:p>
          <a:p>
            <a:r>
              <a:rPr lang="en-US" b="1" dirty="0"/>
              <a:t>Greater regional integration </a:t>
            </a:r>
            <a:r>
              <a:rPr lang="en-US" b="1"/>
              <a:t>through co-constructed SEZs</a:t>
            </a:r>
            <a:endParaRPr lang="en-US" b="1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43569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F57DDE-7C60-3F76-9F33-C784456D38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4D3BF4-0D2D-BF73-5C61-9AE15B2DED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4800" dirty="0"/>
          </a:p>
          <a:p>
            <a:pPr marL="0" indent="0">
              <a:buNone/>
            </a:pPr>
            <a:endParaRPr lang="en-US" sz="4800" dirty="0"/>
          </a:p>
          <a:p>
            <a:pPr marL="0" indent="0">
              <a:buNone/>
            </a:pPr>
            <a:r>
              <a:rPr lang="en-US" sz="4800" b="1" dirty="0"/>
              <a:t>Impact of Global Trends in Production and Consumption</a:t>
            </a:r>
            <a:endParaRPr lang="en-GB" sz="4800" b="1" dirty="0"/>
          </a:p>
        </p:txBody>
      </p:sp>
    </p:spTree>
    <p:extLst>
      <p:ext uri="{BB962C8B-B14F-4D97-AF65-F5344CB8AC3E}">
        <p14:creationId xmlns:p14="http://schemas.microsoft.com/office/powerpoint/2010/main" val="6277939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C75943-709E-E847-D924-0C7C73CCED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b="1" dirty="0"/>
              <a:t>Mega trends in global production and consumption</a:t>
            </a:r>
            <a:endParaRPr lang="en-US" dirty="0"/>
          </a:p>
        </p:txBody>
      </p:sp>
      <p:sp>
        <p:nvSpPr>
          <p:cNvPr id="32771" name="Content Placeholder 2">
            <a:extLst>
              <a:ext uri="{FF2B5EF4-FFF2-40B4-BE49-F238E27FC236}">
                <a16:creationId xmlns:a16="http://schemas.microsoft.com/office/drawing/2014/main" id="{44F58650-82AE-FB7B-4D94-0D1A73473D7A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 eaLnBrk="1" hangingPunct="1"/>
            <a:r>
              <a:rPr lang="en-US" altLang="en-US" b="1" dirty="0"/>
              <a:t>As Services become more important in the post Industrial Revolution 4, with very low barriers to international trade in Services, the global services market become very open/liberalized, creating new divides and system and environment mis-match</a:t>
            </a:r>
          </a:p>
          <a:p>
            <a:pPr algn="just" eaLnBrk="1" hangingPunct="1"/>
            <a:r>
              <a:rPr lang="en-US" altLang="en-US" b="1" dirty="0"/>
              <a:t>Services become major creators of value</a:t>
            </a:r>
          </a:p>
          <a:p>
            <a:pPr algn="just" eaLnBrk="1" hangingPunct="1"/>
            <a:r>
              <a:rPr lang="en-US" altLang="en-US" b="1" dirty="0"/>
              <a:t>Per unit value of manufactured goods falls further as large countries and homogenously developed regions like EU and ASEAN become inward looking, making goods-based FTAs irrelevant</a:t>
            </a:r>
          </a:p>
          <a:p>
            <a:pPr algn="just"/>
            <a:r>
              <a:rPr lang="en-US" altLang="en-US" b="1" dirty="0"/>
              <a:t>Changing nature of demand in big import countries could accelerate the de-</a:t>
            </a:r>
            <a:r>
              <a:rPr lang="en-US" altLang="en-US" b="1" dirty="0" err="1"/>
              <a:t>industilaisation</a:t>
            </a:r>
            <a:r>
              <a:rPr lang="en-US" altLang="en-US" b="1" dirty="0"/>
              <a:t> witnessed in many developing countries export e.g., German exports of RMG</a:t>
            </a:r>
          </a:p>
          <a:p>
            <a:pPr algn="just" eaLnBrk="1" hangingPunct="1"/>
            <a:endParaRPr lang="en-US" altLang="en-US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FB7007-AF46-3F19-B9BB-40B448F7F1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0DED53-3B49-F177-47FA-249F8FD113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4400" b="1" dirty="0"/>
          </a:p>
          <a:p>
            <a:pPr marL="0" indent="0" algn="ctr">
              <a:buNone/>
            </a:pPr>
            <a:endParaRPr lang="en-US" sz="4400" b="1" dirty="0"/>
          </a:p>
          <a:p>
            <a:pPr marL="0" indent="0" algn="ctr">
              <a:buNone/>
            </a:pPr>
            <a:r>
              <a:rPr lang="en-US" sz="4400" b="1" dirty="0"/>
              <a:t>Nexus between Changing International Political Economy: Economic Structure and Economic Statecraft</a:t>
            </a:r>
            <a:endParaRPr lang="en-GB" sz="4400" b="1" dirty="0"/>
          </a:p>
        </p:txBody>
      </p:sp>
    </p:spTree>
    <p:extLst>
      <p:ext uri="{BB962C8B-B14F-4D97-AF65-F5344CB8AC3E}">
        <p14:creationId xmlns:p14="http://schemas.microsoft.com/office/powerpoint/2010/main" val="22952063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4536EB-B60A-5F63-1F34-A315E3C72E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Contemporary Pakistan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1E4DC5-88CC-D46B-7224-8BB55CB563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Economic Statecraft helps avert a Challenge becoming a crisis and helps find new Growth Vents for a globalized economy. We are facing the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Challenge of severe macroeconomic instability. The State is to move ahead in the presence of two big constraints and a dilemma: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Though the uncritical acceptance of ‘global financial statecraft’ driven structural reforms in Pakistan [PERA 1992 to SBP Act 2021], had pernicious impact on our Economic Structure, reversing it is not easy as it attracts ire from the sustainers of Global Financial System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have demonstrated poor State Capacity in managing the recent past [real, fake, complex] strategic Vents of Growth i.e., War on Terror, ROZs, Trade with India, GSP Plus and CPEC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Ukraine war is tested the limits of the weaponization of economic [Sanctions, trade restriction], financial and cyber statecraft. It did create a much needed additional policy space to protect national interests in reforming our Economic Structure but we were unclear about the future vision and got entangled new a new phase of Economic Statecraft in Pakistan as our debt reduced our bargaining massively. Trump would make it even harder.  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12133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600" b="1" dirty="0"/>
              <a:t>Way forward on some Sticky Issues </a:t>
            </a:r>
            <a:r>
              <a:rPr lang="en-US" sz="3600" b="1" spc="-50" dirty="0">
                <a:solidFill>
                  <a:srgbClr val="282624"/>
                </a:solidFill>
                <a:ea typeface="Calibri"/>
                <a:cs typeface="Times New Roman"/>
              </a:rPr>
              <a:t>:</a:t>
            </a:r>
            <a:br>
              <a:rPr lang="en-US" sz="3600" b="1" spc="-50" dirty="0">
                <a:solidFill>
                  <a:srgbClr val="282624"/>
                </a:solidFill>
                <a:ea typeface="Calibri"/>
                <a:cs typeface="Times New Roman"/>
              </a:rPr>
            </a:br>
            <a:r>
              <a:rPr lang="en-US" sz="3600" b="1" spc="-50" dirty="0">
                <a:solidFill>
                  <a:srgbClr val="282624"/>
                </a:solidFill>
                <a:ea typeface="Calibri"/>
                <a:cs typeface="Times New Roman"/>
              </a:rPr>
              <a:t>Using Capital Control to manage Forex Market Volatility</a:t>
            </a:r>
            <a:endParaRPr lang="en-GB" sz="3600" b="1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977462" y="1699911"/>
          <a:ext cx="9096704" cy="4620686"/>
        </p:xfrm>
        <a:graphic>
          <a:graphicData uri="http://schemas.openxmlformats.org/drawingml/2006/table">
            <a:tbl>
              <a:tblPr firstRow="1" firstCol="1" bandRow="1"/>
              <a:tblGrid>
                <a:gridCol w="40795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171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1317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Potential Gains</a:t>
                      </a:r>
                      <a:endParaRPr lang="en-GB" sz="20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822" marR="558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Obstacles/ Challenges/Costs</a:t>
                      </a:r>
                      <a:endParaRPr lang="en-GB" sz="20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822" marR="558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07507">
                <a:tc>
                  <a:txBody>
                    <a:bodyPr/>
                    <a:lstStyle/>
                    <a:p>
                      <a:pPr marL="457200" indent="-457200">
                        <a:lnSpc>
                          <a:spcPct val="150000"/>
                        </a:lnSpc>
                        <a:spcAft>
                          <a:spcPts val="0"/>
                        </a:spcAft>
                        <a:buAutoNum type="arabicPeriod"/>
                      </a:pPr>
                      <a:r>
                        <a:rPr lang="en-US" sz="2000" b="1" spc="-50" dirty="0">
                          <a:solidFill>
                            <a:srgbClr val="282624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Stem the capital flight </a:t>
                      </a:r>
                    </a:p>
                    <a:p>
                      <a:pPr marL="457200" indent="-457200">
                        <a:lnSpc>
                          <a:spcPct val="150000"/>
                        </a:lnSpc>
                        <a:spcAft>
                          <a:spcPts val="0"/>
                        </a:spcAft>
                        <a:buAutoNum type="arabicPeriod"/>
                      </a:pPr>
                      <a:r>
                        <a:rPr lang="en-US" sz="2000" b="1" spc="-50" dirty="0">
                          <a:solidFill>
                            <a:srgbClr val="282624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Support selective import control</a:t>
                      </a:r>
                      <a:endParaRPr lang="en-GB" sz="20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spc="-50" dirty="0">
                          <a:solidFill>
                            <a:srgbClr val="282624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3. Stem speculative </a:t>
                      </a:r>
                      <a:r>
                        <a:rPr lang="en-US" sz="2000" b="1" spc="-50" dirty="0" err="1">
                          <a:solidFill>
                            <a:srgbClr val="282624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forex</a:t>
                      </a:r>
                      <a:r>
                        <a:rPr lang="en-US" sz="2000" b="1" spc="-50" dirty="0">
                          <a:solidFill>
                            <a:srgbClr val="282624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trading </a:t>
                      </a:r>
                      <a:endParaRPr lang="en-GB" sz="20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spc="-50" dirty="0">
                          <a:solidFill>
                            <a:srgbClr val="282624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4. Discourage accumulation in $ </a:t>
                      </a:r>
                      <a:endParaRPr lang="en-GB" sz="20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spc="-50" dirty="0">
                          <a:solidFill>
                            <a:srgbClr val="282624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5. Discourage round tripping of locally accumulated monies back into the country as Remittances and FDI</a:t>
                      </a:r>
                      <a:r>
                        <a:rPr lang="en-US" sz="2000" spc="-50" dirty="0">
                          <a:solidFill>
                            <a:srgbClr val="282624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endParaRPr lang="en-GB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en-GB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822" marR="558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spc="-50" dirty="0">
                          <a:solidFill>
                            <a:srgbClr val="282624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r>
                        <a:rPr lang="en-US" sz="1800" b="1" spc="-50" dirty="0">
                          <a:solidFill>
                            <a:srgbClr val="282624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 IPE Sanctions to discipline our ‘bad behavior’; </a:t>
                      </a:r>
                      <a:endParaRPr lang="en-GB" sz="1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spc="-50" dirty="0">
                          <a:solidFill>
                            <a:srgbClr val="282624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2. Costs of not complying with Bilateral Investment Treaties </a:t>
                      </a:r>
                      <a:endParaRPr lang="en-GB" sz="1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spc="-50" dirty="0">
                          <a:solidFill>
                            <a:srgbClr val="282624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3. Resistance from local corporate sector with stakes in global finance e.g. Banks, ICT Sector </a:t>
                      </a:r>
                      <a:endParaRPr lang="en-GB" sz="1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spc="-50" dirty="0">
                          <a:solidFill>
                            <a:srgbClr val="282624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4. Black market of </a:t>
                      </a:r>
                      <a:r>
                        <a:rPr lang="en-US" sz="1800" b="1" spc="-50" dirty="0" err="1">
                          <a:solidFill>
                            <a:srgbClr val="282624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forex</a:t>
                      </a:r>
                      <a:r>
                        <a:rPr lang="en-US" sz="1800" b="1" spc="-50" dirty="0">
                          <a:solidFill>
                            <a:srgbClr val="282624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endParaRPr lang="en-GB" sz="1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spc="-50" dirty="0">
                          <a:solidFill>
                            <a:srgbClr val="282624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5. Low support from academia and media due to Legacy Ideological positions, amplified by Adverse Digital Diplomacy</a:t>
                      </a:r>
                      <a:endParaRPr lang="en-GB" sz="1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822" marR="558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35595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94138"/>
            <a:ext cx="10515600" cy="931425"/>
          </a:xfrm>
        </p:spPr>
        <p:txBody>
          <a:bodyPr>
            <a:normAutofit fontScale="9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br>
              <a:rPr lang="en-US" sz="4000" spc="-50" dirty="0">
                <a:solidFill>
                  <a:srgbClr val="282624"/>
                </a:solidFill>
                <a:ea typeface="Calibri"/>
                <a:cs typeface="Times New Roman"/>
              </a:rPr>
            </a:br>
            <a:r>
              <a:rPr lang="en-US" sz="2800" b="1" dirty="0"/>
              <a:t>Way forward on some Sticky Issues </a:t>
            </a:r>
            <a:r>
              <a:rPr lang="en-US" sz="2800" b="1" spc="-50" dirty="0">
                <a:solidFill>
                  <a:srgbClr val="282624"/>
                </a:solidFill>
                <a:ea typeface="Calibri"/>
                <a:cs typeface="Times New Roman"/>
              </a:rPr>
              <a:t>:</a:t>
            </a:r>
            <a:br>
              <a:rPr lang="en-US" sz="2800" b="1" spc="-50" dirty="0">
                <a:solidFill>
                  <a:srgbClr val="282624"/>
                </a:solidFill>
                <a:ea typeface="Calibri"/>
                <a:cs typeface="Times New Roman"/>
              </a:rPr>
            </a:br>
            <a:r>
              <a:rPr lang="en-US" sz="2800" b="1" spc="-50" dirty="0">
                <a:solidFill>
                  <a:srgbClr val="282624"/>
                </a:solidFill>
                <a:ea typeface="Calibri"/>
                <a:cs typeface="Times New Roman"/>
              </a:rPr>
              <a:t>Using Import Controls to manage Forex Market Volatility</a:t>
            </a:r>
            <a:br>
              <a:rPr lang="en-GB" sz="2800" dirty="0">
                <a:ea typeface="Calibri"/>
                <a:cs typeface="Times New Roman"/>
              </a:rPr>
            </a:b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355834" y="1504559"/>
          <a:ext cx="9080938" cy="5059924"/>
        </p:xfrm>
        <a:graphic>
          <a:graphicData uri="http://schemas.openxmlformats.org/drawingml/2006/table">
            <a:tbl>
              <a:tblPr firstRow="1" firstCol="1" bandRow="1"/>
              <a:tblGrid>
                <a:gridCol w="45946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863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73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Potential Gains</a:t>
                      </a:r>
                      <a:endParaRPr lang="en-GB" sz="2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Obstacles</a:t>
                      </a:r>
                      <a:endParaRPr lang="en-GB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22588">
                <a:tc>
                  <a:txBody>
                    <a:bodyPr/>
                    <a:lstStyle/>
                    <a:p>
                      <a:pPr marL="514350" indent="-5143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Reduced Trade Balance</a:t>
                      </a:r>
                    </a:p>
                    <a:p>
                      <a:pPr marL="514350" indent="-5143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CAD</a:t>
                      </a:r>
                    </a:p>
                    <a:p>
                      <a:pPr marL="514350" indent="-5143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Less pressure on forex</a:t>
                      </a:r>
                    </a:p>
                    <a:p>
                      <a:pPr marL="514350" indent="-5143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Reduce misuse of subsidies</a:t>
                      </a:r>
                    </a:p>
                    <a:p>
                      <a:pPr marL="514350" indent="-5143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Better allocation of investment</a:t>
                      </a:r>
                      <a:endParaRPr lang="en-GB" sz="2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 spc="-50" dirty="0">
                          <a:solidFill>
                            <a:srgbClr val="282624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1. WTO Regulations</a:t>
                      </a:r>
                      <a:endParaRPr lang="en-GB" sz="2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 spc="-50" dirty="0">
                          <a:solidFill>
                            <a:srgbClr val="282624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2. Reciprocal restrictions</a:t>
                      </a:r>
                      <a:endParaRPr lang="en-GB" sz="2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 spc="-50" dirty="0">
                          <a:solidFill>
                            <a:srgbClr val="282624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3. Difficulties in demand control of life style linked imports</a:t>
                      </a:r>
                      <a:endParaRPr lang="en-GB" sz="2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 spc="-50" dirty="0">
                          <a:solidFill>
                            <a:srgbClr val="282624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4. Under-invoicing &amp; Transfer pricing </a:t>
                      </a:r>
                      <a:endParaRPr lang="en-GB" sz="2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5. Resistance from Importer lobbies</a:t>
                      </a:r>
                      <a:endParaRPr lang="en-GB" sz="2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18566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91549"/>
            <a:ext cx="10515600" cy="1060174"/>
          </a:xfrm>
        </p:spPr>
        <p:txBody>
          <a:bodyPr>
            <a:normAutofit fontScale="9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br>
              <a:rPr lang="en-US" sz="40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br>
              <a:rPr lang="en-US" sz="40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en-US" sz="4000" b="1" dirty="0"/>
              <a:t>Way forward on some Sticky Issues </a:t>
            </a:r>
            <a:r>
              <a:rPr lang="en-US" sz="4000" b="1" spc="-50" dirty="0">
                <a:solidFill>
                  <a:srgbClr val="282624"/>
                </a:solidFill>
                <a:ea typeface="Calibri"/>
                <a:cs typeface="Times New Roman"/>
              </a:rPr>
              <a:t>:</a:t>
            </a:r>
            <a:br>
              <a:rPr lang="en-US" sz="4000" b="1" spc="-50" dirty="0">
                <a:solidFill>
                  <a:srgbClr val="282624"/>
                </a:solidFill>
                <a:ea typeface="Calibri"/>
                <a:cs typeface="Times New Roman"/>
              </a:rPr>
            </a:br>
            <a:r>
              <a:rPr lang="en-US" sz="4000" b="1" spc="-50" dirty="0">
                <a:solidFill>
                  <a:srgbClr val="282624"/>
                </a:solidFill>
                <a:ea typeface="Calibri"/>
                <a:cs typeface="Times New Roman"/>
              </a:rPr>
              <a:t>Domestic Debt Write Off to manage Budget Deficit</a:t>
            </a:r>
            <a:br>
              <a:rPr lang="en-GB" sz="2800" dirty="0">
                <a:ea typeface="Calibri"/>
                <a:cs typeface="Times New Roman"/>
              </a:rPr>
            </a:br>
            <a:br>
              <a:rPr lang="en-GB" dirty="0">
                <a:ea typeface="Calibri"/>
                <a:cs typeface="Times New Roman"/>
              </a:rPr>
            </a:b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481960" y="1700808"/>
          <a:ext cx="8923282" cy="4125988"/>
        </p:xfrm>
        <a:graphic>
          <a:graphicData uri="http://schemas.openxmlformats.org/drawingml/2006/table">
            <a:tbl>
              <a:tblPr firstRow="1" firstCol="1" bandRow="1"/>
              <a:tblGrid>
                <a:gridCol w="40074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158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719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Potential Gains</a:t>
                      </a:r>
                      <a:endParaRPr lang="en-GB" sz="20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Obstacles and costs of blowback</a:t>
                      </a:r>
                      <a:endParaRPr lang="en-GB" sz="12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108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en-US" sz="28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Macroeconomic stability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Better allocation of resources</a:t>
                      </a:r>
                      <a:endParaRPr lang="en-GB" sz="2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1. Agreement of international and local capital to continue with the model of public financing</a:t>
                      </a:r>
                      <a:endParaRPr lang="en-GB" sz="1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2. Further reduction of policy space by forbidding government to create money</a:t>
                      </a:r>
                      <a:endParaRPr lang="en-GB" sz="1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3. Poor appreciation of ills of fractional reserve banking</a:t>
                      </a:r>
                      <a:endParaRPr lang="en-GB" sz="1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4. Weak Q Block</a:t>
                      </a:r>
                      <a:endParaRPr lang="en-GB" sz="1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5. Little political consensus on major overhaul of the system   </a:t>
                      </a:r>
                      <a:endParaRPr lang="en-GB" sz="1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80837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5A9B95-D3E0-27D8-42D0-46B29B7917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Conclusion: Need of a different Economic Statecraft and Trade </a:t>
            </a: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Diplomacy Practice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D786A2-EEA0-0180-6CBE-4F0D16C35C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Defensive Economic Statecraft, aimed at minimizing the adverse reaction from local as well as international capital in the short term and from the neo-liberal ideological forces in the long term, as we seek to restore a genuine mixed economy and a Developmental State, with the State able to invest in social development and Banks able or forced to develop an in-depth engagement with the society and local businesses.</a:t>
            </a:r>
          </a:p>
          <a:p>
            <a:pPr marL="0" indent="0" algn="just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Reduce our participation in geoeconomics plays: Better arbitrage between Intention vs Capacity</a:t>
            </a:r>
          </a:p>
          <a:p>
            <a:pPr marL="0" indent="0" algn="just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Energise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foreign commercial diplomacy by:</a:t>
            </a:r>
          </a:p>
          <a:p>
            <a:pPr lvl="1" algn="just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Helping genuinely competitive sectors, particularly in services trade</a:t>
            </a:r>
          </a:p>
          <a:p>
            <a:pPr lvl="1" algn="just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Addressing behind the border [TDAP in particular] and at the border [Customs in particular] issues</a:t>
            </a:r>
          </a:p>
          <a:p>
            <a:pPr lvl="1" algn="just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Transform the Trade and Investments Officers abroad as an institution, working closely with Q Block, BOI and EAD</a:t>
            </a:r>
          </a:p>
        </p:txBody>
      </p:sp>
    </p:spTree>
    <p:extLst>
      <p:ext uri="{BB962C8B-B14F-4D97-AF65-F5344CB8AC3E}">
        <p14:creationId xmlns:p14="http://schemas.microsoft.com/office/powerpoint/2010/main" val="40996877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18FD1D-E99E-E2C6-0D1C-C0F6B8C562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5400" b="1" dirty="0"/>
              <a:t>Tariff, Currency Wars and Greening as tools of Industrial Policy </a:t>
            </a:r>
            <a:endParaRPr lang="en-GB" sz="54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FB4A8B-AA6D-BC9B-28BB-75B2E15123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b="1" i="0" dirty="0">
                <a:solidFill>
                  <a:srgbClr val="404040"/>
                </a:solidFill>
                <a:effectLst/>
              </a:rPr>
              <a:t>Impact of Trump/Biden Tariffs and Trade Policies</a:t>
            </a:r>
          </a:p>
          <a:p>
            <a:pPr marL="742950" lvl="1" indent="-285750"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</a:rPr>
              <a:t>U.S.-China goods trade fell from 659billion(2018)to659</a:t>
            </a:r>
            <a:r>
              <a:rPr lang="en-US" b="1" i="1" dirty="0">
                <a:solidFill>
                  <a:srgbClr val="404040"/>
                </a:solidFill>
                <a:effectLst/>
              </a:rPr>
              <a:t>billion</a:t>
            </a:r>
            <a:r>
              <a:rPr lang="en-US" b="1" i="0" dirty="0">
                <a:solidFill>
                  <a:srgbClr val="404040"/>
                </a:solidFill>
                <a:effectLst/>
              </a:rPr>
              <a:t>(2018)</a:t>
            </a:r>
            <a:r>
              <a:rPr lang="en-US" b="1" i="1" dirty="0">
                <a:solidFill>
                  <a:srgbClr val="404040"/>
                </a:solidFill>
                <a:effectLst/>
              </a:rPr>
              <a:t>to</a:t>
            </a:r>
            <a:r>
              <a:rPr lang="en-US" b="1" i="0" dirty="0">
                <a:solidFill>
                  <a:srgbClr val="404040"/>
                </a:solidFill>
                <a:effectLst/>
              </a:rPr>
              <a:t>558 billion (2023) post-tariffs (USTR).</a:t>
            </a:r>
          </a:p>
          <a:p>
            <a:pPr marL="742950" lvl="1" indent="-285750"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</a:rPr>
              <a:t>Biden retained 62% of Trump-era tariffs (Peterson Institute, 2023).</a:t>
            </a:r>
          </a:p>
          <a:p>
            <a:pPr algn="l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</a:rPr>
              <a:t>Implications:</a:t>
            </a:r>
          </a:p>
          <a:p>
            <a:pPr marL="742950" lvl="1" indent="-285750"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</a:rPr>
              <a:t>Shift in supply chains to ASEAN (Vietnam, Malaysia) and Mexico.</a:t>
            </a:r>
          </a:p>
          <a:p>
            <a:pPr marL="742950" lvl="1" indent="-285750"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</a:rPr>
              <a:t>Third-world countries may face reduced FDI if perceived as non-aligned.</a:t>
            </a:r>
          </a:p>
          <a:p>
            <a:pPr algn="l"/>
            <a:r>
              <a:rPr lang="en-US" b="1" i="0" dirty="0">
                <a:solidFill>
                  <a:srgbClr val="404040"/>
                </a:solidFill>
                <a:effectLst/>
              </a:rPr>
              <a:t>Homeland Economics and Friendshoring</a:t>
            </a:r>
          </a:p>
          <a:p>
            <a:pPr marL="742950" lvl="1" indent="-285750"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</a:rPr>
              <a:t>U.S. imports from Mexico hit $455 billion (2023), up 25% since 2020 (USITC).</a:t>
            </a:r>
          </a:p>
          <a:p>
            <a:pPr marL="742950" lvl="1" indent="-285750"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</a:rPr>
              <a:t>60% of U.S. firms plan nearshoring by 2025 (McKinsey).</a:t>
            </a:r>
          </a:p>
          <a:p>
            <a:pPr algn="l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</a:rPr>
              <a:t>Implications:</a:t>
            </a:r>
          </a:p>
          <a:p>
            <a:pPr marL="742950" lvl="1" indent="-285750"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</a:rPr>
              <a:t>Africa/Latin America may gain if aligned with Western partners; others risk isolation.</a:t>
            </a:r>
          </a:p>
          <a:p>
            <a:pPr marL="742950" lvl="1" indent="-285750" algn="l">
              <a:spcBef>
                <a:spcPts val="300"/>
              </a:spcBef>
              <a:buFont typeface="Arial" panose="020B0604020202020204" pitchFamily="34" charset="0"/>
              <a:buChar char="•"/>
            </a:pPr>
            <a:endParaRPr lang="en-US" b="0" i="0" dirty="0">
              <a:solidFill>
                <a:srgbClr val="404040"/>
              </a:solidFill>
              <a:effectLst/>
              <a:latin typeface="Inter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575115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FDD63A-645B-EC37-7E8A-1A37CB1DA0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Capital Markets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F72812-C027-DC86-95C0-9F425CF5FC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b="1" i="0" dirty="0">
                <a:solidFill>
                  <a:srgbClr val="404040"/>
                </a:solidFill>
                <a:effectLst/>
              </a:rPr>
              <a:t>De-Dollarization</a:t>
            </a:r>
            <a:endParaRPr lang="en-US" b="0" i="0" dirty="0">
              <a:solidFill>
                <a:srgbClr val="404040"/>
              </a:solidFill>
              <a:effectLst/>
            </a:endParaRPr>
          </a:p>
          <a:p>
            <a:pPr marL="742950" lvl="1" indent="-285750" algn="just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</a:rPr>
              <a:t>USD share in global reserves fell to 58% (2023) from 71% (2000) (IMF).</a:t>
            </a:r>
          </a:p>
          <a:p>
            <a:pPr marL="742950" lvl="1" indent="-285750" algn="just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</a:rPr>
              <a:t>BRICS trade in local currencies: 30% of China-Russia trade in yuan/ruble (2023).</a:t>
            </a:r>
          </a:p>
          <a:p>
            <a:pPr algn="just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</a:rPr>
              <a:t>Implications</a:t>
            </a:r>
            <a:r>
              <a:rPr lang="en-US" b="0" i="0" dirty="0">
                <a:solidFill>
                  <a:srgbClr val="404040"/>
                </a:solidFill>
                <a:effectLst/>
              </a:rPr>
              <a:t>:</a:t>
            </a:r>
          </a:p>
          <a:p>
            <a:pPr marL="742950" lvl="1" indent="-285750" algn="just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</a:rPr>
              <a:t>Reduced USD dependency could stabilize third-world economies but increase currency volatility.</a:t>
            </a:r>
          </a:p>
          <a:p>
            <a:pPr algn="just"/>
            <a:r>
              <a:rPr lang="en-GB" b="1" i="0" dirty="0">
                <a:solidFill>
                  <a:srgbClr val="404040"/>
                </a:solidFill>
                <a:effectLst/>
              </a:rPr>
              <a:t>Surge in Services and Long-Term Securities</a:t>
            </a:r>
            <a:endParaRPr lang="en-GB" b="0" i="0" dirty="0">
              <a:solidFill>
                <a:srgbClr val="404040"/>
              </a:solidFill>
              <a:effectLst/>
            </a:endParaRPr>
          </a:p>
          <a:p>
            <a:pPr marL="742950" lvl="1" indent="-285750" algn="just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GB" b="0" i="0" dirty="0">
                <a:solidFill>
                  <a:srgbClr val="404040"/>
                </a:solidFill>
                <a:effectLst/>
              </a:rPr>
              <a:t>Global services trade: $7.1 trillion (2023), up 12% YoY (WTO).</a:t>
            </a:r>
          </a:p>
          <a:p>
            <a:pPr marL="742950" lvl="1" indent="-285750" algn="just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GB" b="0" i="0" dirty="0">
                <a:solidFill>
                  <a:srgbClr val="404040"/>
                </a:solidFill>
                <a:effectLst/>
              </a:rPr>
              <a:t>U.S. securities trade: 130trillion(2023)vs.goodstradeof130</a:t>
            </a:r>
            <a:r>
              <a:rPr lang="en-GB" b="0" i="1" dirty="0">
                <a:solidFill>
                  <a:srgbClr val="404040"/>
                </a:solidFill>
                <a:effectLst/>
              </a:rPr>
              <a:t>trillion</a:t>
            </a:r>
            <a:r>
              <a:rPr lang="en-GB" b="0" i="0" dirty="0">
                <a:solidFill>
                  <a:srgbClr val="404040"/>
                </a:solidFill>
                <a:effectLst/>
              </a:rPr>
              <a:t>(2023)</a:t>
            </a:r>
            <a:r>
              <a:rPr lang="en-GB" b="0" i="1" dirty="0">
                <a:solidFill>
                  <a:srgbClr val="404040"/>
                </a:solidFill>
                <a:effectLst/>
              </a:rPr>
              <a:t>vs</a:t>
            </a:r>
            <a:r>
              <a:rPr lang="en-GB" b="0" i="0" dirty="0">
                <a:solidFill>
                  <a:srgbClr val="404040"/>
                </a:solidFill>
                <a:effectLst/>
              </a:rPr>
              <a:t>.</a:t>
            </a:r>
            <a:r>
              <a:rPr lang="en-GB" b="0" i="1" dirty="0">
                <a:solidFill>
                  <a:srgbClr val="404040"/>
                </a:solidFill>
                <a:effectLst/>
              </a:rPr>
              <a:t>goodstradeof</a:t>
            </a:r>
            <a:r>
              <a:rPr lang="en-GB" b="0" i="0" dirty="0">
                <a:solidFill>
                  <a:srgbClr val="404040"/>
                </a:solidFill>
                <a:effectLst/>
              </a:rPr>
              <a:t>4.2 trillion (World Bank).</a:t>
            </a:r>
          </a:p>
          <a:p>
            <a:pPr algn="just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GB" b="1" i="0" dirty="0">
                <a:solidFill>
                  <a:srgbClr val="404040"/>
                </a:solidFill>
                <a:effectLst/>
              </a:rPr>
              <a:t>Implications</a:t>
            </a:r>
            <a:r>
              <a:rPr lang="en-GB" b="0" i="0" dirty="0">
                <a:solidFill>
                  <a:srgbClr val="404040"/>
                </a:solidFill>
                <a:effectLst/>
              </a:rPr>
              <a:t>:</a:t>
            </a:r>
          </a:p>
          <a:p>
            <a:pPr marL="742950" lvl="1" indent="-285750" algn="just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GB" b="0" i="0" dirty="0">
                <a:solidFill>
                  <a:srgbClr val="404040"/>
                </a:solidFill>
                <a:effectLst/>
              </a:rPr>
              <a:t>China’s financial liberalization (e.g., Bond Connect) may challenge U.S. dominance, offering diversification</a:t>
            </a:r>
          </a:p>
          <a:p>
            <a:pPr marL="742950" lvl="1" indent="-285750" algn="l">
              <a:spcBef>
                <a:spcPts val="300"/>
              </a:spcBef>
              <a:buFont typeface="Arial" panose="020B0604020202020204" pitchFamily="34" charset="0"/>
              <a:buChar char="•"/>
            </a:pPr>
            <a:endParaRPr lang="en-US" b="0" i="0" dirty="0">
              <a:solidFill>
                <a:srgbClr val="404040"/>
              </a:solidFill>
              <a:effectLst/>
              <a:latin typeface="Inter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241557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B63825-A122-B8E7-464B-71C4FBDC44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(2) Climate-driven Degrowth &amp; de-industrialization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E588C7-E677-BF00-9008-7F879A1EA2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rgbClr val="1F1F1F"/>
                </a:solidFill>
                <a:latin typeface="+mj-lt"/>
              </a:rPr>
              <a:t>Climate-driven </a:t>
            </a:r>
            <a:r>
              <a:rPr lang="en-US" b="1" i="0" dirty="0">
                <a:solidFill>
                  <a:srgbClr val="1F1F1F"/>
                </a:solidFill>
                <a:effectLst/>
                <a:latin typeface="+mj-lt"/>
              </a:rPr>
              <a:t>degrowth aims to ensure that </a:t>
            </a:r>
            <a:r>
              <a:rPr lang="en-US" b="1" dirty="0">
                <a:solidFill>
                  <a:srgbClr val="1F1F1F"/>
                </a:solidFill>
                <a:latin typeface="+mj-lt"/>
              </a:rPr>
              <a:t>the</a:t>
            </a:r>
            <a:r>
              <a:rPr lang="en-US" b="1" i="0" dirty="0">
                <a:solidFill>
                  <a:srgbClr val="1F1F1F"/>
                </a:solidFill>
                <a:effectLst/>
                <a:latin typeface="+mj-lt"/>
              </a:rPr>
              <a:t> socio-economic activities do not exceed the environmental limits of the planet and emphasizes living within the means of our ecological capacity to ensure the well-being of both present and future generations. </a:t>
            </a:r>
            <a:endParaRPr lang="en-US" b="1" dirty="0">
              <a:latin typeface="+mj-lt"/>
            </a:endParaRPr>
          </a:p>
          <a:p>
            <a:r>
              <a:rPr lang="en-US" b="1" dirty="0">
                <a:latin typeface="+mj-lt"/>
              </a:rPr>
              <a:t>Examples of emerging international trade tools:</a:t>
            </a:r>
          </a:p>
          <a:p>
            <a:pPr lvl="1"/>
            <a:r>
              <a:rPr lang="en-US" b="1" dirty="0">
                <a:latin typeface="+mj-lt"/>
              </a:rPr>
              <a:t>Environmental and GHG emissions as a voluntary buyer compliance</a:t>
            </a:r>
          </a:p>
          <a:p>
            <a:pPr lvl="1"/>
            <a:r>
              <a:rPr lang="en-US" b="1" dirty="0">
                <a:latin typeface="+mj-lt"/>
              </a:rPr>
              <a:t>CBAMs</a:t>
            </a:r>
          </a:p>
          <a:p>
            <a:pPr lvl="1"/>
            <a:r>
              <a:rPr lang="en-US" b="1" dirty="0">
                <a:latin typeface="+mj-lt"/>
              </a:rPr>
              <a:t>American Pollution Fee Act 2023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01976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2D8D24-2E81-E864-353E-494C2D0725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b="1" i="0" dirty="0">
                <a:solidFill>
                  <a:srgbClr val="404040"/>
                </a:solidFill>
                <a:effectLst/>
                <a:latin typeface="Inter"/>
              </a:rPr>
            </a:b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(3) </a:t>
            </a:r>
            <a:r>
              <a:rPr lang="en-GB" b="1" i="0" dirty="0">
                <a:solidFill>
                  <a:srgbClr val="404040"/>
                </a:solidFill>
                <a:effectLst/>
                <a:latin typeface="Inter"/>
              </a:rPr>
              <a:t>Explosive Growth</a:t>
            </a: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 of Services Exports in the Post-Industrial 4.0 Era</a:t>
            </a:r>
            <a:br>
              <a:rPr lang="en-US" b="1" i="0" dirty="0">
                <a:solidFill>
                  <a:srgbClr val="404040"/>
                </a:solidFill>
                <a:effectLst/>
                <a:latin typeface="Inter"/>
              </a:rPr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E70012-5A5B-D6B7-8FB0-CF4F598B0D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l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GB" i="0" dirty="0">
                <a:solidFill>
                  <a:srgbClr val="404040"/>
                </a:solidFill>
                <a:effectLst/>
                <a:latin typeface="+mj-lt"/>
              </a:rPr>
              <a:t>Growth Trends:</a:t>
            </a:r>
          </a:p>
          <a:p>
            <a:pPr marL="742950" lvl="1" indent="-285750"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GB" i="0" dirty="0">
                <a:solidFill>
                  <a:srgbClr val="404040"/>
                </a:solidFill>
                <a:effectLst/>
                <a:latin typeface="+mj-lt"/>
              </a:rPr>
              <a:t>Global services exports surged from 4.8trillion(2013)∗∗to∗∗4.8</a:t>
            </a:r>
            <a:r>
              <a:rPr lang="en-GB" i="1" dirty="0">
                <a:solidFill>
                  <a:srgbClr val="404040"/>
                </a:solidFill>
                <a:effectLst/>
                <a:latin typeface="+mj-lt"/>
              </a:rPr>
              <a:t>trillion</a:t>
            </a:r>
            <a:r>
              <a:rPr lang="en-GB" i="0" dirty="0">
                <a:solidFill>
                  <a:srgbClr val="404040"/>
                </a:solidFill>
                <a:effectLst/>
                <a:latin typeface="+mj-lt"/>
              </a:rPr>
              <a:t>(2013)∗∗</a:t>
            </a:r>
            <a:r>
              <a:rPr lang="en-GB" i="1" dirty="0">
                <a:solidFill>
                  <a:srgbClr val="404040"/>
                </a:solidFill>
                <a:effectLst/>
                <a:latin typeface="+mj-lt"/>
              </a:rPr>
              <a:t>to</a:t>
            </a:r>
            <a:r>
              <a:rPr lang="en-GB" i="0" dirty="0">
                <a:solidFill>
                  <a:srgbClr val="404040"/>
                </a:solidFill>
                <a:effectLst/>
                <a:latin typeface="+mj-lt"/>
              </a:rPr>
              <a:t>∗∗7.5 trillion (2023) (WTO, 2023).</a:t>
            </a:r>
          </a:p>
          <a:p>
            <a:pPr marL="742950" lvl="1" indent="-285750"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GB" i="0" dirty="0">
                <a:solidFill>
                  <a:srgbClr val="404040"/>
                </a:solidFill>
                <a:effectLst/>
                <a:latin typeface="+mj-lt"/>
              </a:rPr>
              <a:t>Services now account for 54% of global GDP but only 24% of trade (World Bank), </a:t>
            </a:r>
            <a:r>
              <a:rPr lang="en-GB" i="0" dirty="0" err="1">
                <a:solidFill>
                  <a:srgbClr val="404040"/>
                </a:solidFill>
                <a:effectLst/>
                <a:latin typeface="+mj-lt"/>
              </a:rPr>
              <a:t>signaling</a:t>
            </a:r>
            <a:r>
              <a:rPr lang="en-GB" i="0" dirty="0">
                <a:solidFill>
                  <a:srgbClr val="404040"/>
                </a:solidFill>
                <a:effectLst/>
                <a:latin typeface="+mj-lt"/>
              </a:rPr>
              <a:t> untapped potential.</a:t>
            </a:r>
          </a:p>
          <a:p>
            <a:pPr algn="l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GB" i="0" dirty="0">
                <a:solidFill>
                  <a:srgbClr val="404040"/>
                </a:solidFill>
                <a:effectLst/>
                <a:latin typeface="+mj-lt"/>
              </a:rPr>
              <a:t>Top Exporters (2023):</a:t>
            </a:r>
          </a:p>
          <a:p>
            <a:pPr marL="742950" lvl="1" indent="-285750"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GB" i="0" dirty="0">
                <a:solidFill>
                  <a:srgbClr val="404040"/>
                </a:solidFill>
                <a:effectLst/>
                <a:latin typeface="+mj-lt"/>
              </a:rPr>
              <a:t>U.S. ($1.1 trillion): IT, financial, and entertainment services (Netflix, Microsoft).</a:t>
            </a:r>
          </a:p>
          <a:p>
            <a:pPr marL="742950" lvl="1" indent="-285750"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GB" i="0" dirty="0">
                <a:solidFill>
                  <a:srgbClr val="404040"/>
                </a:solidFill>
                <a:effectLst/>
                <a:latin typeface="+mj-lt"/>
              </a:rPr>
              <a:t>EU ($2.4 trillion collective): Germany (engineering), France (tourism), Ireland (ICT).</a:t>
            </a:r>
          </a:p>
          <a:p>
            <a:pPr marL="742950" lvl="1" indent="-285750"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GB" i="0" dirty="0">
                <a:solidFill>
                  <a:srgbClr val="404040"/>
                </a:solidFill>
                <a:effectLst/>
                <a:latin typeface="+mj-lt"/>
              </a:rPr>
              <a:t>China ($660 billion): ITES, construction, and fintech (Alipay, Tencent).</a:t>
            </a:r>
          </a:p>
          <a:p>
            <a:pPr marL="742950" lvl="1" indent="-285750"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GB" i="0" dirty="0">
                <a:solidFill>
                  <a:srgbClr val="404040"/>
                </a:solidFill>
                <a:effectLst/>
                <a:latin typeface="+mj-lt"/>
              </a:rPr>
              <a:t>India (340billion):IT/BPO(340</a:t>
            </a:r>
            <a:r>
              <a:rPr lang="en-GB" i="1" dirty="0">
                <a:solidFill>
                  <a:srgbClr val="404040"/>
                </a:solidFill>
                <a:effectLst/>
                <a:latin typeface="+mj-lt"/>
              </a:rPr>
              <a:t>billion</a:t>
            </a:r>
            <a:r>
              <a:rPr lang="en-GB" i="0" dirty="0">
                <a:solidFill>
                  <a:srgbClr val="404040"/>
                </a:solidFill>
                <a:effectLst/>
                <a:latin typeface="+mj-lt"/>
              </a:rPr>
              <a:t>):</a:t>
            </a:r>
            <a:r>
              <a:rPr lang="en-GB" i="1" dirty="0">
                <a:solidFill>
                  <a:srgbClr val="404040"/>
                </a:solidFill>
                <a:effectLst/>
                <a:latin typeface="+mj-lt"/>
              </a:rPr>
              <a:t>IT</a:t>
            </a:r>
            <a:r>
              <a:rPr lang="en-GB" i="0" dirty="0">
                <a:solidFill>
                  <a:srgbClr val="404040"/>
                </a:solidFill>
                <a:effectLst/>
                <a:latin typeface="+mj-lt"/>
              </a:rPr>
              <a:t>/</a:t>
            </a:r>
            <a:r>
              <a:rPr lang="en-GB" i="1" dirty="0">
                <a:solidFill>
                  <a:srgbClr val="404040"/>
                </a:solidFill>
                <a:effectLst/>
                <a:latin typeface="+mj-lt"/>
              </a:rPr>
              <a:t>BPO</a:t>
            </a:r>
            <a:r>
              <a:rPr lang="en-GB" i="0" dirty="0">
                <a:solidFill>
                  <a:srgbClr val="404040"/>
                </a:solidFill>
                <a:effectLst/>
                <a:latin typeface="+mj-lt"/>
              </a:rPr>
              <a:t>(227 billion in 2023) and healthcare outsourcing.</a:t>
            </a:r>
          </a:p>
          <a:p>
            <a:pPr algn="l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GB" i="0" dirty="0">
                <a:solidFill>
                  <a:srgbClr val="404040"/>
                </a:solidFill>
                <a:effectLst/>
                <a:latin typeface="+mj-lt"/>
              </a:rPr>
              <a:t>Fastest-Growing Sectors:</a:t>
            </a:r>
          </a:p>
          <a:p>
            <a:pPr marL="742950" lvl="1" indent="-285750"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GB" i="0" dirty="0">
                <a:solidFill>
                  <a:srgbClr val="404040"/>
                </a:solidFill>
                <a:effectLst/>
                <a:latin typeface="+mj-lt"/>
              </a:rPr>
              <a:t>Digital Services: 15% CAGR (cloud, AI, streaming).</a:t>
            </a:r>
          </a:p>
          <a:p>
            <a:pPr marL="742950" lvl="1" indent="-285750"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GB" i="0" dirty="0">
                <a:solidFill>
                  <a:srgbClr val="404040"/>
                </a:solidFill>
                <a:effectLst/>
                <a:latin typeface="+mj-lt"/>
              </a:rPr>
              <a:t>Professional Services: Consulting, legal, engineering (12% CAGR).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659474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77B413-02A5-640D-159B-DE0C7A00C6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Digital Colonization through Services Sector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988524-5CF2-EA40-5A79-1BC73D37B5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GB" b="1" i="0" dirty="0">
                <a:solidFill>
                  <a:srgbClr val="404040"/>
                </a:solidFill>
                <a:effectLst/>
                <a:latin typeface="+mj-lt"/>
              </a:rPr>
              <a:t>Balance of Payment Pressures:</a:t>
            </a:r>
          </a:p>
          <a:p>
            <a:pPr marL="742950" lvl="1" indent="-285750"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GB" b="1" i="0" dirty="0">
                <a:solidFill>
                  <a:srgbClr val="404040"/>
                </a:solidFill>
                <a:effectLst/>
                <a:latin typeface="+mj-lt"/>
              </a:rPr>
              <a:t>Entertainment Services: Netflix, Spotify, and Disney+ drained $5 billion from Pakistan in 2023 (State Bank of Pakistan).</a:t>
            </a:r>
          </a:p>
          <a:p>
            <a:pPr marL="742950" lvl="1" indent="-285750"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GB" b="1" i="0" dirty="0">
                <a:solidFill>
                  <a:srgbClr val="404040"/>
                </a:solidFill>
                <a:effectLst/>
                <a:latin typeface="+mj-lt"/>
              </a:rPr>
              <a:t>Software Royalties: Microsoft/Adobe subscriptions cost Pakistan $1.2 billion/year.</a:t>
            </a:r>
          </a:p>
          <a:p>
            <a:pPr algn="l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GB" b="1" i="0" dirty="0">
                <a:solidFill>
                  <a:srgbClr val="404040"/>
                </a:solidFill>
                <a:effectLst/>
                <a:latin typeface="+mj-lt"/>
              </a:rPr>
              <a:t>Concentration Risks:</a:t>
            </a:r>
          </a:p>
          <a:p>
            <a:pPr marL="742950" lvl="1" indent="-285750"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GB" b="1" i="0" dirty="0">
                <a:solidFill>
                  <a:srgbClr val="404040"/>
                </a:solidFill>
                <a:effectLst/>
                <a:latin typeface="+mj-lt"/>
              </a:rPr>
              <a:t>Top 10 Digital MNCs (Google, Meta, Amazon) control 80% of global data flows (UNCTAD).</a:t>
            </a:r>
          </a:p>
          <a:p>
            <a:pPr marL="742950" lvl="1" indent="-285750" algn="l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GB" b="1" i="0" dirty="0">
                <a:solidFill>
                  <a:srgbClr val="404040"/>
                </a:solidFill>
                <a:effectLst/>
                <a:latin typeface="+mj-lt"/>
              </a:rPr>
              <a:t>Vietnam/China Integration:</a:t>
            </a:r>
          </a:p>
          <a:p>
            <a:pPr marL="1143000" lvl="2" indent="-228600"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GB" b="1" i="0" dirty="0">
                <a:solidFill>
                  <a:srgbClr val="404040"/>
                </a:solidFill>
                <a:effectLst/>
                <a:latin typeface="+mj-lt"/>
              </a:rPr>
              <a:t>Vietnam’s IT exports grew 25% annually to $136 billion (2023) via Samsung/FDI.</a:t>
            </a:r>
          </a:p>
          <a:p>
            <a:pPr marL="1143000" lvl="2" indent="-228600"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GB" b="1" i="0" dirty="0">
                <a:solidFill>
                  <a:srgbClr val="404040"/>
                </a:solidFill>
                <a:effectLst/>
                <a:latin typeface="+mj-lt"/>
              </a:rPr>
              <a:t>China’s digital services exports rose 18% YoY (TikTok, Shein).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530125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46C35F-DE92-4DCB-867F-FB6562CF7F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Turn coping strategy into a lever for growth 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28C4B5-650B-DFE2-CD09-0D4CCC49C7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spcBef>
                <a:spcPts val="300"/>
              </a:spcBef>
              <a:buFont typeface="+mj-lt"/>
              <a:buAutoNum type="arabicPeriod"/>
            </a:pPr>
            <a:r>
              <a:rPr lang="en-GB" b="1" i="0" dirty="0">
                <a:solidFill>
                  <a:srgbClr val="404040"/>
                </a:solidFill>
                <a:effectLst/>
                <a:latin typeface="+mj-lt"/>
              </a:rPr>
              <a:t>AI/Cloud Training Hubs</a:t>
            </a:r>
          </a:p>
          <a:p>
            <a:pPr algn="l">
              <a:spcBef>
                <a:spcPts val="300"/>
              </a:spcBef>
              <a:buFont typeface="+mj-lt"/>
              <a:buAutoNum type="arabicPeriod"/>
            </a:pPr>
            <a:r>
              <a:rPr lang="en-GB" b="1" i="0" dirty="0">
                <a:solidFill>
                  <a:srgbClr val="404040"/>
                </a:solidFill>
                <a:effectLst/>
                <a:latin typeface="+mj-lt"/>
              </a:rPr>
              <a:t>Creative Industries</a:t>
            </a:r>
            <a:endParaRPr lang="en-GB" b="0" i="0" dirty="0">
              <a:solidFill>
                <a:srgbClr val="404040"/>
              </a:solidFill>
              <a:effectLst/>
              <a:latin typeface="+mj-lt"/>
            </a:endParaRPr>
          </a:p>
          <a:p>
            <a:pPr algn="l">
              <a:buFont typeface="+mj-lt"/>
              <a:buAutoNum type="arabicPeriod"/>
            </a:pPr>
            <a:r>
              <a:rPr lang="en-GB" b="1" i="0" dirty="0">
                <a:solidFill>
                  <a:srgbClr val="404040"/>
                </a:solidFill>
                <a:effectLst/>
                <a:latin typeface="+mj-lt"/>
              </a:rPr>
              <a:t>National Fiber Optic Expansion</a:t>
            </a:r>
            <a:endParaRPr lang="en-GB" b="0" i="0" dirty="0">
              <a:solidFill>
                <a:srgbClr val="404040"/>
              </a:solidFill>
              <a:effectLst/>
              <a:latin typeface="+mj-lt"/>
            </a:endParaRPr>
          </a:p>
          <a:p>
            <a:pPr algn="l">
              <a:spcBef>
                <a:spcPts val="300"/>
              </a:spcBef>
              <a:buFont typeface="+mj-lt"/>
              <a:buAutoNum type="arabicPeriod"/>
            </a:pPr>
            <a:r>
              <a:rPr lang="en-GB" b="1" i="0" dirty="0">
                <a:solidFill>
                  <a:srgbClr val="404040"/>
                </a:solidFill>
                <a:effectLst/>
                <a:latin typeface="+mj-lt"/>
              </a:rPr>
              <a:t>Regional Integration</a:t>
            </a:r>
          </a:p>
          <a:p>
            <a:pPr algn="l">
              <a:spcBef>
                <a:spcPts val="300"/>
              </a:spcBef>
              <a:buFont typeface="+mj-lt"/>
              <a:buAutoNum type="arabicPeriod"/>
            </a:pPr>
            <a:r>
              <a:rPr lang="en-GB" b="1" i="0" dirty="0">
                <a:solidFill>
                  <a:srgbClr val="404040"/>
                </a:solidFill>
                <a:effectLst/>
                <a:latin typeface="+mj-lt"/>
              </a:rPr>
              <a:t>Digital Corridors </a:t>
            </a:r>
          </a:p>
          <a:p>
            <a:pPr algn="l">
              <a:spcBef>
                <a:spcPts val="300"/>
              </a:spcBef>
              <a:buFont typeface="+mj-lt"/>
              <a:buAutoNum type="arabicPeriod"/>
            </a:pPr>
            <a:r>
              <a:rPr lang="en-GB" b="1" i="0" dirty="0">
                <a:solidFill>
                  <a:srgbClr val="404040"/>
                </a:solidFill>
                <a:effectLst/>
                <a:latin typeface="+mj-lt"/>
              </a:rPr>
              <a:t>CPEC 2.0</a:t>
            </a:r>
          </a:p>
          <a:p>
            <a:pPr algn="l">
              <a:spcBef>
                <a:spcPts val="300"/>
              </a:spcBef>
              <a:buFont typeface="+mj-lt"/>
              <a:buAutoNum type="arabicPeriod"/>
            </a:pPr>
            <a:r>
              <a:rPr lang="en-GB" b="1" i="0" dirty="0">
                <a:solidFill>
                  <a:srgbClr val="404040"/>
                </a:solidFill>
                <a:effectLst/>
                <a:latin typeface="+mj-lt"/>
              </a:rPr>
              <a:t>Rural BPO </a:t>
            </a:r>
            <a:r>
              <a:rPr lang="en-GB" b="1" i="0" dirty="0" err="1">
                <a:solidFill>
                  <a:srgbClr val="404040"/>
                </a:solidFill>
                <a:effectLst/>
                <a:latin typeface="+mj-lt"/>
              </a:rPr>
              <a:t>Centers</a:t>
            </a:r>
            <a:endParaRPr lang="en-GB" b="1" i="0" dirty="0">
              <a:solidFill>
                <a:srgbClr val="404040"/>
              </a:solidFill>
              <a:effectLst/>
              <a:latin typeface="+mj-lt"/>
            </a:endParaRPr>
          </a:p>
          <a:p>
            <a:pPr algn="l">
              <a:spcBef>
                <a:spcPts val="300"/>
              </a:spcBef>
              <a:buFont typeface="+mj-lt"/>
              <a:buAutoNum type="arabicPeriod"/>
            </a:pPr>
            <a:r>
              <a:rPr lang="en-GB" b="1" i="0" dirty="0">
                <a:solidFill>
                  <a:srgbClr val="404040"/>
                </a:solidFill>
                <a:effectLst/>
                <a:latin typeface="+mj-lt"/>
              </a:rPr>
              <a:t>Gender Inclusion</a:t>
            </a:r>
            <a:endParaRPr lang="en-GB" b="0" i="0" dirty="0">
              <a:solidFill>
                <a:srgbClr val="404040"/>
              </a:solidFill>
              <a:effectLst/>
              <a:latin typeface="+mj-lt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562637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3E2ACE-F356-B2AF-3E0F-A000B4D6E6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sz="4000" b="1" dirty="0"/>
            </a:br>
            <a:r>
              <a:rPr lang="en-US" sz="4000" b="1" dirty="0">
                <a:latin typeface="+mn-lt"/>
              </a:rPr>
              <a:t>Accelerating demand for green manufacturing goods with </a:t>
            </a:r>
            <a:r>
              <a:rPr lang="en-GB" sz="4000" b="1" i="0" dirty="0">
                <a:solidFill>
                  <a:srgbClr val="404040"/>
                </a:solidFill>
                <a:effectLst/>
                <a:latin typeface="+mn-lt"/>
              </a:rPr>
              <a:t>missions from manufacturing: 24% of total</a:t>
            </a:r>
            <a:br>
              <a:rPr lang="en-GB" b="0" i="0" dirty="0">
                <a:solidFill>
                  <a:srgbClr val="404040"/>
                </a:solidFill>
                <a:effectLst/>
                <a:latin typeface="+mn-lt"/>
              </a:rPr>
            </a:br>
            <a:endParaRPr lang="en-GB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7BABC-1698-FC57-F279-D37EADFC10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+mj-lt"/>
              </a:rPr>
              <a:t>2023–2026:</a:t>
            </a:r>
          </a:p>
          <a:p>
            <a:pPr marL="742950" lvl="1" indent="-285750" algn="just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+mj-lt"/>
              </a:rPr>
              <a:t>CBAM Phase 1 (reporting) started in 2023; full tariffs by 2026.</a:t>
            </a:r>
          </a:p>
          <a:p>
            <a:pPr marL="742950" lvl="1" indent="-285750" algn="just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+mj-lt"/>
              </a:rPr>
              <a:t>G7 nations mandate ESG disclosures for supply chains by 2025.</a:t>
            </a:r>
          </a:p>
          <a:p>
            <a:pPr algn="just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+mj-lt"/>
              </a:rPr>
              <a:t>2030:</a:t>
            </a:r>
          </a:p>
          <a:p>
            <a:pPr marL="742950" lvl="1" indent="-285750" algn="just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+mj-lt"/>
              </a:rPr>
              <a:t>IMF projects 30% of global manufacturing to be "green" (renewable energy, circular practices).</a:t>
            </a:r>
          </a:p>
          <a:p>
            <a:pPr algn="just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+mj-lt"/>
              </a:rPr>
              <a:t>2050:</a:t>
            </a:r>
          </a:p>
          <a:p>
            <a:pPr marL="742950" lvl="1" indent="-285750" algn="just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+mj-lt"/>
              </a:rPr>
              <a:t>Net-zero targets force full decarbonization of exports</a:t>
            </a:r>
            <a:endParaRPr lang="en-GB" b="1" i="0" dirty="0">
              <a:solidFill>
                <a:srgbClr val="404040"/>
              </a:solidFill>
              <a:effectLst/>
              <a:latin typeface="+mj-lt"/>
            </a:endParaRPr>
          </a:p>
          <a:p>
            <a:pPr marL="742950" lvl="1" indent="-285750" algn="just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GB" b="1" i="0" dirty="0">
                <a:solidFill>
                  <a:srgbClr val="404040"/>
                </a:solidFill>
                <a:effectLst/>
                <a:latin typeface="+mj-lt"/>
              </a:rPr>
              <a:t>130+ nations pledged net-zero by 2050 (Paris Agreement).</a:t>
            </a:r>
          </a:p>
          <a:p>
            <a:pPr algn="just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GB" b="1" i="0" dirty="0">
                <a:solidFill>
                  <a:srgbClr val="404040"/>
                </a:solidFill>
                <a:effectLst/>
                <a:latin typeface="+mj-lt"/>
              </a:rPr>
              <a:t>Consumer Demand:</a:t>
            </a:r>
          </a:p>
          <a:p>
            <a:pPr marL="742950" lvl="1" indent="-285750" algn="just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GB" b="1" i="0" dirty="0">
                <a:solidFill>
                  <a:srgbClr val="404040"/>
                </a:solidFill>
                <a:effectLst/>
                <a:latin typeface="+mj-lt"/>
              </a:rPr>
              <a:t>65% of global consumers prefer sustainable brands (Nielsen, 2023).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450232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F7336F-51E5-B792-663A-9469C184C4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Push for Green Industrialization to reindustrialize Pakistan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B8A156-7317-82FB-516C-D3A564D032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/>
              <a:t>Key Policy Drivers: Strengths and weaknesses</a:t>
            </a:r>
          </a:p>
          <a:p>
            <a:r>
              <a:rPr lang="en-GB" b="1" dirty="0"/>
              <a:t>Focus on Energy Transformation</a:t>
            </a:r>
          </a:p>
          <a:p>
            <a:r>
              <a:rPr lang="en-GB" b="1" dirty="0"/>
              <a:t>Focus on traditional Mitigation [to prevent GHG] and Adaptation [adjust to the damage] in the Climate Change Discourse, only marginally touching the manufacturing</a:t>
            </a:r>
          </a:p>
          <a:p>
            <a:r>
              <a:rPr lang="en-GB" b="1" dirty="0"/>
              <a:t>Imbalance between Clean, Green [traditional environmental pollution],Lean [Waste management and recycling] and unfair and unethical Commercial Practice</a:t>
            </a:r>
          </a:p>
          <a:p>
            <a:r>
              <a:rPr lang="en-GB" b="1" dirty="0"/>
              <a:t>Poor conceptualization of Green Industrialization favouring fancy solutions like Technology-based solutions or production-linked incentives like India. Our Compliance is weak and we depend on foreign Aid.</a:t>
            </a:r>
          </a:p>
        </p:txBody>
      </p:sp>
    </p:spTree>
    <p:extLst>
      <p:ext uri="{BB962C8B-B14F-4D97-AF65-F5344CB8AC3E}">
        <p14:creationId xmlns:p14="http://schemas.microsoft.com/office/powerpoint/2010/main" val="11151146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3814</TotalTime>
  <Words>1810</Words>
  <Application>Microsoft Office PowerPoint</Application>
  <PresentationFormat>Widescreen</PresentationFormat>
  <Paragraphs>152</Paragraphs>
  <Slides>18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Calibri Light</vt:lpstr>
      <vt:lpstr>Inter</vt:lpstr>
      <vt:lpstr>Times New Roman</vt:lpstr>
      <vt:lpstr>Office Theme</vt:lpstr>
      <vt:lpstr>CURRENT TRENDS IN GLOBAL TRADE: WAY FORWARD FOR PAKISTAN</vt:lpstr>
      <vt:lpstr>Tariff, Currency Wars and Greening as tools of Industrial Policy </vt:lpstr>
      <vt:lpstr>Capital Markets</vt:lpstr>
      <vt:lpstr>(2) Climate-driven Degrowth &amp; de-industrialization</vt:lpstr>
      <vt:lpstr> (3) Explosive Growth of Services Exports in the Post-Industrial 4.0 Era </vt:lpstr>
      <vt:lpstr>Digital Colonization through Services Sector</vt:lpstr>
      <vt:lpstr>Turn coping strategy into a lever for growth </vt:lpstr>
      <vt:lpstr> Accelerating demand for green manufacturing goods with missions from manufacturing: 24% of total </vt:lpstr>
      <vt:lpstr>Push for Green Industrialization to reindustrialize Pakistan</vt:lpstr>
      <vt:lpstr>Slow, long term mega-trends: Post-productivst degrowth/Neo National-Socialism</vt:lpstr>
      <vt:lpstr>PowerPoint Presentation</vt:lpstr>
      <vt:lpstr>Mega trends in global production and consumption</vt:lpstr>
      <vt:lpstr>PowerPoint Presentation</vt:lpstr>
      <vt:lpstr>Contemporary Pakistan</vt:lpstr>
      <vt:lpstr>Way forward on some Sticky Issues : Using Capital Control to manage Forex Market Volatility</vt:lpstr>
      <vt:lpstr> Way forward on some Sticky Issues : Using Import Controls to manage Forex Market Volatility </vt:lpstr>
      <vt:lpstr>  Way forward on some Sticky Issues : Domestic Debt Write Off to manage Budget Deficit  </vt:lpstr>
      <vt:lpstr>Conclusion: Need of a different Economic Statecraft and Trade Diplomacy Practice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Dr. Safdar Sohail</dc:creator>
  <cp:lastModifiedBy>Dr. Safdar Sohail</cp:lastModifiedBy>
  <cp:revision>19</cp:revision>
  <dcterms:created xsi:type="dcterms:W3CDTF">2024-11-11T10:07:38Z</dcterms:created>
  <dcterms:modified xsi:type="dcterms:W3CDTF">2025-08-22T02:01:41Z</dcterms:modified>
</cp:coreProperties>
</file>